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6"/>
  </p:notesMasterIdLst>
  <p:sldIdLst>
    <p:sldId id="295" r:id="rId2"/>
    <p:sldId id="325" r:id="rId3"/>
    <p:sldId id="328" r:id="rId4"/>
    <p:sldId id="343" r:id="rId5"/>
    <p:sldId id="260" r:id="rId6"/>
    <p:sldId id="326" r:id="rId7"/>
    <p:sldId id="352" r:id="rId8"/>
    <p:sldId id="266" r:id="rId9"/>
    <p:sldId id="335" r:id="rId10"/>
    <p:sldId id="346" r:id="rId11"/>
    <p:sldId id="347" r:id="rId12"/>
    <p:sldId id="349" r:id="rId13"/>
    <p:sldId id="286" r:id="rId14"/>
    <p:sldId id="296" r:id="rId15"/>
    <p:sldId id="344" r:id="rId16"/>
    <p:sldId id="345" r:id="rId17"/>
    <p:sldId id="333" r:id="rId18"/>
    <p:sldId id="307" r:id="rId19"/>
    <p:sldId id="265" r:id="rId20"/>
    <p:sldId id="267" r:id="rId21"/>
    <p:sldId id="309" r:id="rId22"/>
    <p:sldId id="348" r:id="rId23"/>
    <p:sldId id="270" r:id="rId24"/>
    <p:sldId id="334" r:id="rId25"/>
    <p:sldId id="351" r:id="rId26"/>
    <p:sldId id="350" r:id="rId27"/>
    <p:sldId id="316" r:id="rId28"/>
    <p:sldId id="327" r:id="rId29"/>
    <p:sldId id="318" r:id="rId30"/>
    <p:sldId id="329" r:id="rId31"/>
    <p:sldId id="290" r:id="rId32"/>
    <p:sldId id="330" r:id="rId33"/>
    <p:sldId id="332" r:id="rId34"/>
    <p:sldId id="317" r:id="rId35"/>
    <p:sldId id="310" r:id="rId36"/>
    <p:sldId id="319" r:id="rId37"/>
    <p:sldId id="336" r:id="rId38"/>
    <p:sldId id="341" r:id="rId39"/>
    <p:sldId id="337" r:id="rId40"/>
    <p:sldId id="300" r:id="rId41"/>
    <p:sldId id="342" r:id="rId42"/>
    <p:sldId id="339" r:id="rId43"/>
    <p:sldId id="340" r:id="rId44"/>
    <p:sldId id="281" r:id="rId4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92B6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26"/>
    <p:restoredTop sz="94580"/>
  </p:normalViewPr>
  <p:slideViewPr>
    <p:cSldViewPr snapToGrid="0" snapToObjects="1">
      <p:cViewPr varScale="1">
        <p:scale>
          <a:sx n="121" d="100"/>
          <a:sy n="121" d="100"/>
        </p:scale>
        <p:origin x="5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63BCAF-C4C8-DE4F-81C6-3ECEDCBC2351}" type="datetimeFigureOut">
              <a:rPr lang="it-IT" smtClean="0"/>
              <a:t>01/10/20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42A46-A2C9-9E40-B2BC-E3A91B5328DC}" type="slidenum">
              <a:rPr lang="it-IT" smtClean="0"/>
              <a:t>‹N›</a:t>
            </a:fld>
            <a:endParaRPr lang="it-IT"/>
          </a:p>
        </p:txBody>
      </p:sp>
    </p:spTree>
    <p:extLst>
      <p:ext uri="{BB962C8B-B14F-4D97-AF65-F5344CB8AC3E}">
        <p14:creationId xmlns:p14="http://schemas.microsoft.com/office/powerpoint/2010/main" val="2128757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1</a:t>
            </a:fld>
            <a:endParaRPr lang="it-IT"/>
          </a:p>
        </p:txBody>
      </p:sp>
    </p:spTree>
    <p:extLst>
      <p:ext uri="{BB962C8B-B14F-4D97-AF65-F5344CB8AC3E}">
        <p14:creationId xmlns:p14="http://schemas.microsoft.com/office/powerpoint/2010/main" val="1286760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18</a:t>
            </a:fld>
            <a:endParaRPr lang="it-IT"/>
          </a:p>
        </p:txBody>
      </p:sp>
    </p:spTree>
    <p:extLst>
      <p:ext uri="{BB962C8B-B14F-4D97-AF65-F5344CB8AC3E}">
        <p14:creationId xmlns:p14="http://schemas.microsoft.com/office/powerpoint/2010/main" val="3393063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21</a:t>
            </a:fld>
            <a:endParaRPr lang="it-IT"/>
          </a:p>
        </p:txBody>
      </p:sp>
    </p:spTree>
    <p:extLst>
      <p:ext uri="{BB962C8B-B14F-4D97-AF65-F5344CB8AC3E}">
        <p14:creationId xmlns:p14="http://schemas.microsoft.com/office/powerpoint/2010/main" val="1673589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22</a:t>
            </a:fld>
            <a:endParaRPr lang="it-IT"/>
          </a:p>
        </p:txBody>
      </p:sp>
    </p:spTree>
    <p:extLst>
      <p:ext uri="{BB962C8B-B14F-4D97-AF65-F5344CB8AC3E}">
        <p14:creationId xmlns:p14="http://schemas.microsoft.com/office/powerpoint/2010/main" val="2783652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24</a:t>
            </a:fld>
            <a:endParaRPr lang="it-IT"/>
          </a:p>
        </p:txBody>
      </p:sp>
    </p:spTree>
    <p:extLst>
      <p:ext uri="{BB962C8B-B14F-4D97-AF65-F5344CB8AC3E}">
        <p14:creationId xmlns:p14="http://schemas.microsoft.com/office/powerpoint/2010/main" val="4274204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25</a:t>
            </a:fld>
            <a:endParaRPr lang="it-IT"/>
          </a:p>
        </p:txBody>
      </p:sp>
    </p:spTree>
    <p:extLst>
      <p:ext uri="{BB962C8B-B14F-4D97-AF65-F5344CB8AC3E}">
        <p14:creationId xmlns:p14="http://schemas.microsoft.com/office/powerpoint/2010/main" val="2869241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26</a:t>
            </a:fld>
            <a:endParaRPr lang="it-IT"/>
          </a:p>
        </p:txBody>
      </p:sp>
    </p:spTree>
    <p:extLst>
      <p:ext uri="{BB962C8B-B14F-4D97-AF65-F5344CB8AC3E}">
        <p14:creationId xmlns:p14="http://schemas.microsoft.com/office/powerpoint/2010/main" val="16362851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27</a:t>
            </a:fld>
            <a:endParaRPr lang="it-IT"/>
          </a:p>
        </p:txBody>
      </p:sp>
    </p:spTree>
    <p:extLst>
      <p:ext uri="{BB962C8B-B14F-4D97-AF65-F5344CB8AC3E}">
        <p14:creationId xmlns:p14="http://schemas.microsoft.com/office/powerpoint/2010/main" val="23723469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28</a:t>
            </a:fld>
            <a:endParaRPr lang="it-IT"/>
          </a:p>
        </p:txBody>
      </p:sp>
    </p:spTree>
    <p:extLst>
      <p:ext uri="{BB962C8B-B14F-4D97-AF65-F5344CB8AC3E}">
        <p14:creationId xmlns:p14="http://schemas.microsoft.com/office/powerpoint/2010/main" val="3276089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29</a:t>
            </a:fld>
            <a:endParaRPr lang="it-IT"/>
          </a:p>
        </p:txBody>
      </p:sp>
    </p:spTree>
    <p:extLst>
      <p:ext uri="{BB962C8B-B14F-4D97-AF65-F5344CB8AC3E}">
        <p14:creationId xmlns:p14="http://schemas.microsoft.com/office/powerpoint/2010/main" val="2286938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30</a:t>
            </a:fld>
            <a:endParaRPr lang="it-IT"/>
          </a:p>
        </p:txBody>
      </p:sp>
    </p:spTree>
    <p:extLst>
      <p:ext uri="{BB962C8B-B14F-4D97-AF65-F5344CB8AC3E}">
        <p14:creationId xmlns:p14="http://schemas.microsoft.com/office/powerpoint/2010/main" val="983949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9</a:t>
            </a:fld>
            <a:endParaRPr lang="it-IT"/>
          </a:p>
        </p:txBody>
      </p:sp>
    </p:spTree>
    <p:extLst>
      <p:ext uri="{BB962C8B-B14F-4D97-AF65-F5344CB8AC3E}">
        <p14:creationId xmlns:p14="http://schemas.microsoft.com/office/powerpoint/2010/main" val="1159206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31</a:t>
            </a:fld>
            <a:endParaRPr lang="it-IT"/>
          </a:p>
        </p:txBody>
      </p:sp>
    </p:spTree>
    <p:extLst>
      <p:ext uri="{BB962C8B-B14F-4D97-AF65-F5344CB8AC3E}">
        <p14:creationId xmlns:p14="http://schemas.microsoft.com/office/powerpoint/2010/main" val="11538109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32</a:t>
            </a:fld>
            <a:endParaRPr lang="it-IT"/>
          </a:p>
        </p:txBody>
      </p:sp>
    </p:spTree>
    <p:extLst>
      <p:ext uri="{BB962C8B-B14F-4D97-AF65-F5344CB8AC3E}">
        <p14:creationId xmlns:p14="http://schemas.microsoft.com/office/powerpoint/2010/main" val="9604123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33</a:t>
            </a:fld>
            <a:endParaRPr lang="it-IT"/>
          </a:p>
        </p:txBody>
      </p:sp>
    </p:spTree>
    <p:extLst>
      <p:ext uri="{BB962C8B-B14F-4D97-AF65-F5344CB8AC3E}">
        <p14:creationId xmlns:p14="http://schemas.microsoft.com/office/powerpoint/2010/main" val="25144259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34</a:t>
            </a:fld>
            <a:endParaRPr lang="it-IT"/>
          </a:p>
        </p:txBody>
      </p:sp>
    </p:spTree>
    <p:extLst>
      <p:ext uri="{BB962C8B-B14F-4D97-AF65-F5344CB8AC3E}">
        <p14:creationId xmlns:p14="http://schemas.microsoft.com/office/powerpoint/2010/main" val="4964717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35</a:t>
            </a:fld>
            <a:endParaRPr lang="it-IT"/>
          </a:p>
        </p:txBody>
      </p:sp>
    </p:spTree>
    <p:extLst>
      <p:ext uri="{BB962C8B-B14F-4D97-AF65-F5344CB8AC3E}">
        <p14:creationId xmlns:p14="http://schemas.microsoft.com/office/powerpoint/2010/main" val="4242401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36</a:t>
            </a:fld>
            <a:endParaRPr lang="it-IT"/>
          </a:p>
        </p:txBody>
      </p:sp>
    </p:spTree>
    <p:extLst>
      <p:ext uri="{BB962C8B-B14F-4D97-AF65-F5344CB8AC3E}">
        <p14:creationId xmlns:p14="http://schemas.microsoft.com/office/powerpoint/2010/main" val="36470668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37</a:t>
            </a:fld>
            <a:endParaRPr lang="it-IT"/>
          </a:p>
        </p:txBody>
      </p:sp>
    </p:spTree>
    <p:extLst>
      <p:ext uri="{BB962C8B-B14F-4D97-AF65-F5344CB8AC3E}">
        <p14:creationId xmlns:p14="http://schemas.microsoft.com/office/powerpoint/2010/main" val="20823873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38</a:t>
            </a:fld>
            <a:endParaRPr lang="it-IT"/>
          </a:p>
        </p:txBody>
      </p:sp>
    </p:spTree>
    <p:extLst>
      <p:ext uri="{BB962C8B-B14F-4D97-AF65-F5344CB8AC3E}">
        <p14:creationId xmlns:p14="http://schemas.microsoft.com/office/powerpoint/2010/main" val="11158323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39</a:t>
            </a:fld>
            <a:endParaRPr lang="it-IT"/>
          </a:p>
        </p:txBody>
      </p:sp>
    </p:spTree>
    <p:extLst>
      <p:ext uri="{BB962C8B-B14F-4D97-AF65-F5344CB8AC3E}">
        <p14:creationId xmlns:p14="http://schemas.microsoft.com/office/powerpoint/2010/main" val="3449863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10</a:t>
            </a:fld>
            <a:endParaRPr lang="it-IT"/>
          </a:p>
        </p:txBody>
      </p:sp>
    </p:spTree>
    <p:extLst>
      <p:ext uri="{BB962C8B-B14F-4D97-AF65-F5344CB8AC3E}">
        <p14:creationId xmlns:p14="http://schemas.microsoft.com/office/powerpoint/2010/main" val="988693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11</a:t>
            </a:fld>
            <a:endParaRPr lang="it-IT"/>
          </a:p>
        </p:txBody>
      </p:sp>
    </p:spTree>
    <p:extLst>
      <p:ext uri="{BB962C8B-B14F-4D97-AF65-F5344CB8AC3E}">
        <p14:creationId xmlns:p14="http://schemas.microsoft.com/office/powerpoint/2010/main" val="3528988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12</a:t>
            </a:fld>
            <a:endParaRPr lang="it-IT"/>
          </a:p>
        </p:txBody>
      </p:sp>
    </p:spTree>
    <p:extLst>
      <p:ext uri="{BB962C8B-B14F-4D97-AF65-F5344CB8AC3E}">
        <p14:creationId xmlns:p14="http://schemas.microsoft.com/office/powerpoint/2010/main" val="16382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14</a:t>
            </a:fld>
            <a:endParaRPr lang="it-IT"/>
          </a:p>
        </p:txBody>
      </p:sp>
    </p:spTree>
    <p:extLst>
      <p:ext uri="{BB962C8B-B14F-4D97-AF65-F5344CB8AC3E}">
        <p14:creationId xmlns:p14="http://schemas.microsoft.com/office/powerpoint/2010/main" val="3551269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15</a:t>
            </a:fld>
            <a:endParaRPr lang="it-IT"/>
          </a:p>
        </p:txBody>
      </p:sp>
    </p:spTree>
    <p:extLst>
      <p:ext uri="{BB962C8B-B14F-4D97-AF65-F5344CB8AC3E}">
        <p14:creationId xmlns:p14="http://schemas.microsoft.com/office/powerpoint/2010/main" val="1301128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16</a:t>
            </a:fld>
            <a:endParaRPr lang="it-IT"/>
          </a:p>
        </p:txBody>
      </p:sp>
    </p:spTree>
    <p:extLst>
      <p:ext uri="{BB962C8B-B14F-4D97-AF65-F5344CB8AC3E}">
        <p14:creationId xmlns:p14="http://schemas.microsoft.com/office/powerpoint/2010/main" val="3009138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742A46-A2C9-9E40-B2BC-E3A91B5328DC}" type="slidenum">
              <a:rPr lang="it-IT" smtClean="0"/>
              <a:t>17</a:t>
            </a:fld>
            <a:endParaRPr lang="it-IT"/>
          </a:p>
        </p:txBody>
      </p:sp>
    </p:spTree>
    <p:extLst>
      <p:ext uri="{BB962C8B-B14F-4D97-AF65-F5344CB8AC3E}">
        <p14:creationId xmlns:p14="http://schemas.microsoft.com/office/powerpoint/2010/main" val="240049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20472A0-D4EA-0040-8A16-9E7D32FE547D}" type="datetime1">
              <a:rPr lang="it-IT" smtClean="0"/>
              <a:t>01/10/20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894FB5-3A48-2C46-8C40-43D9472AF0CB}" type="slidenum">
              <a:rPr lang="it-IT" smtClean="0"/>
              <a:t>‹N›</a:t>
            </a:fld>
            <a:endParaRPr lang="it-IT"/>
          </a:p>
        </p:txBody>
      </p:sp>
    </p:spTree>
    <p:extLst>
      <p:ext uri="{BB962C8B-B14F-4D97-AF65-F5344CB8AC3E}">
        <p14:creationId xmlns:p14="http://schemas.microsoft.com/office/powerpoint/2010/main" val="108706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2786C1D-4429-5D4E-8D68-B000E603E87F}" type="datetime1">
              <a:rPr lang="it-IT" smtClean="0"/>
              <a:t>01/10/20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894FB5-3A48-2C46-8C40-43D9472AF0CB}" type="slidenum">
              <a:rPr lang="it-IT" smtClean="0"/>
              <a:t>‹N›</a:t>
            </a:fld>
            <a:endParaRPr lang="it-IT"/>
          </a:p>
        </p:txBody>
      </p:sp>
    </p:spTree>
    <p:extLst>
      <p:ext uri="{BB962C8B-B14F-4D97-AF65-F5344CB8AC3E}">
        <p14:creationId xmlns:p14="http://schemas.microsoft.com/office/powerpoint/2010/main" val="141336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B104213-724A-8249-83F0-45850773A7EB}" type="datetime1">
              <a:rPr lang="it-IT" smtClean="0"/>
              <a:t>01/10/20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894FB5-3A48-2C46-8C40-43D9472AF0CB}" type="slidenum">
              <a:rPr lang="it-IT" smtClean="0"/>
              <a:t>‹N›</a:t>
            </a:fld>
            <a:endParaRPr lang="it-IT"/>
          </a:p>
        </p:txBody>
      </p:sp>
    </p:spTree>
    <p:extLst>
      <p:ext uri="{BB962C8B-B14F-4D97-AF65-F5344CB8AC3E}">
        <p14:creationId xmlns:p14="http://schemas.microsoft.com/office/powerpoint/2010/main" val="1059758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53A6A45-2AE5-754C-873C-4DA3A3CF5AE1}" type="datetime1">
              <a:rPr lang="it-IT" smtClean="0"/>
              <a:t>01/10/20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894FB5-3A48-2C46-8C40-43D9472AF0CB}" type="slidenum">
              <a:rPr lang="it-IT" smtClean="0"/>
              <a:t>‹N›</a:t>
            </a:fld>
            <a:endParaRPr lang="it-IT"/>
          </a:p>
        </p:txBody>
      </p:sp>
    </p:spTree>
    <p:extLst>
      <p:ext uri="{BB962C8B-B14F-4D97-AF65-F5344CB8AC3E}">
        <p14:creationId xmlns:p14="http://schemas.microsoft.com/office/powerpoint/2010/main" val="1584320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3294D1CD-1C54-4C45-A81C-7B2F7B41E52D}" type="datetime1">
              <a:rPr lang="it-IT" smtClean="0"/>
              <a:t>01/10/20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894FB5-3A48-2C46-8C40-43D9472AF0CB}" type="slidenum">
              <a:rPr lang="it-IT" smtClean="0"/>
              <a:t>‹N›</a:t>
            </a:fld>
            <a:endParaRPr lang="it-IT"/>
          </a:p>
        </p:txBody>
      </p:sp>
    </p:spTree>
    <p:extLst>
      <p:ext uri="{BB962C8B-B14F-4D97-AF65-F5344CB8AC3E}">
        <p14:creationId xmlns:p14="http://schemas.microsoft.com/office/powerpoint/2010/main" val="1030870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51FF21C-D0D8-C441-9155-7ACCE19AE4B0}" type="datetime1">
              <a:rPr lang="it-IT" smtClean="0"/>
              <a:t>01/10/20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894FB5-3A48-2C46-8C40-43D9472AF0CB}" type="slidenum">
              <a:rPr lang="it-IT" smtClean="0"/>
              <a:t>‹N›</a:t>
            </a:fld>
            <a:endParaRPr lang="it-IT"/>
          </a:p>
        </p:txBody>
      </p:sp>
    </p:spTree>
    <p:extLst>
      <p:ext uri="{BB962C8B-B14F-4D97-AF65-F5344CB8AC3E}">
        <p14:creationId xmlns:p14="http://schemas.microsoft.com/office/powerpoint/2010/main" val="2095493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959C9F0-4564-434E-9F15-0F146B63C580}" type="datetime1">
              <a:rPr lang="it-IT" smtClean="0"/>
              <a:t>01/10/20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0894FB5-3A48-2C46-8C40-43D9472AF0CB}" type="slidenum">
              <a:rPr lang="it-IT" smtClean="0"/>
              <a:t>‹N›</a:t>
            </a:fld>
            <a:endParaRPr lang="it-IT"/>
          </a:p>
        </p:txBody>
      </p:sp>
    </p:spTree>
    <p:extLst>
      <p:ext uri="{BB962C8B-B14F-4D97-AF65-F5344CB8AC3E}">
        <p14:creationId xmlns:p14="http://schemas.microsoft.com/office/powerpoint/2010/main" val="220300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4CE3158-5B49-034E-A02E-DD46E30B7B60}" type="datetime1">
              <a:rPr lang="it-IT" smtClean="0"/>
              <a:t>01/10/20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0894FB5-3A48-2C46-8C40-43D9472AF0CB}" type="slidenum">
              <a:rPr lang="it-IT" smtClean="0"/>
              <a:t>‹N›</a:t>
            </a:fld>
            <a:endParaRPr lang="it-IT"/>
          </a:p>
        </p:txBody>
      </p:sp>
    </p:spTree>
    <p:extLst>
      <p:ext uri="{BB962C8B-B14F-4D97-AF65-F5344CB8AC3E}">
        <p14:creationId xmlns:p14="http://schemas.microsoft.com/office/powerpoint/2010/main" val="33247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30EFF15-0E0D-EA49-99F8-8B79D20C15C5}" type="datetime1">
              <a:rPr lang="it-IT" smtClean="0"/>
              <a:t>01/10/20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0894FB5-3A48-2C46-8C40-43D9472AF0CB}" type="slidenum">
              <a:rPr lang="it-IT" smtClean="0"/>
              <a:t>‹N›</a:t>
            </a:fld>
            <a:endParaRPr lang="it-IT"/>
          </a:p>
        </p:txBody>
      </p:sp>
    </p:spTree>
    <p:extLst>
      <p:ext uri="{BB962C8B-B14F-4D97-AF65-F5344CB8AC3E}">
        <p14:creationId xmlns:p14="http://schemas.microsoft.com/office/powerpoint/2010/main" val="199363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000E44F0-FF6F-8D46-8841-8A22548FBDE6}" type="datetime1">
              <a:rPr lang="it-IT" smtClean="0"/>
              <a:t>01/10/20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894FB5-3A48-2C46-8C40-43D9472AF0CB}" type="slidenum">
              <a:rPr lang="it-IT" smtClean="0"/>
              <a:t>‹N›</a:t>
            </a:fld>
            <a:endParaRPr lang="it-IT"/>
          </a:p>
        </p:txBody>
      </p:sp>
    </p:spTree>
    <p:extLst>
      <p:ext uri="{BB962C8B-B14F-4D97-AF65-F5344CB8AC3E}">
        <p14:creationId xmlns:p14="http://schemas.microsoft.com/office/powerpoint/2010/main" val="630124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070840E8-37F9-6144-B53B-09D46A468112}" type="datetime1">
              <a:rPr lang="it-IT" smtClean="0"/>
              <a:t>01/10/20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894FB5-3A48-2C46-8C40-43D9472AF0CB}" type="slidenum">
              <a:rPr lang="it-IT" smtClean="0"/>
              <a:t>‹N›</a:t>
            </a:fld>
            <a:endParaRPr lang="it-IT"/>
          </a:p>
        </p:txBody>
      </p:sp>
    </p:spTree>
    <p:extLst>
      <p:ext uri="{BB962C8B-B14F-4D97-AF65-F5344CB8AC3E}">
        <p14:creationId xmlns:p14="http://schemas.microsoft.com/office/powerpoint/2010/main" val="1254305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44ACE-7D51-314F-9B38-E3C58D88CD04}" type="datetime1">
              <a:rPr lang="it-IT" smtClean="0"/>
              <a:t>01/10/20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94FB5-3A48-2C46-8C40-43D9472AF0CB}" type="slidenum">
              <a:rPr lang="it-IT" smtClean="0"/>
              <a:t>‹N›</a:t>
            </a:fld>
            <a:endParaRPr lang="it-IT"/>
          </a:p>
        </p:txBody>
      </p:sp>
    </p:spTree>
    <p:extLst>
      <p:ext uri="{BB962C8B-B14F-4D97-AF65-F5344CB8AC3E}">
        <p14:creationId xmlns:p14="http://schemas.microsoft.com/office/powerpoint/2010/main" val="2093755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1</a:t>
            </a:fld>
            <a:endParaRPr lang="it-IT"/>
          </a:p>
        </p:txBody>
      </p:sp>
      <p:sp>
        <p:nvSpPr>
          <p:cNvPr id="4" name="CasellaDiTesto 3">
            <a:extLst>
              <a:ext uri="{FF2B5EF4-FFF2-40B4-BE49-F238E27FC236}">
                <a16:creationId xmlns:a16="http://schemas.microsoft.com/office/drawing/2014/main" id="{DEDA1609-687C-DB4B-9319-0ACD26A4A8F7}"/>
              </a:ext>
            </a:extLst>
          </p:cNvPr>
          <p:cNvSpPr txBox="1"/>
          <p:nvPr/>
        </p:nvSpPr>
        <p:spPr>
          <a:xfrm>
            <a:off x="569546" y="947363"/>
            <a:ext cx="11052908" cy="830997"/>
          </a:xfrm>
          <a:prstGeom prst="rect">
            <a:avLst/>
          </a:prstGeom>
          <a:noFill/>
        </p:spPr>
        <p:txBody>
          <a:bodyPr wrap="square" rtlCol="0">
            <a:spAutoFit/>
          </a:bodyPr>
          <a:lstStyle/>
          <a:p>
            <a:pPr algn="just"/>
            <a:endParaRPr lang="it-IT" sz="2400" b="1" dirty="0">
              <a:solidFill>
                <a:schemeClr val="accent1">
                  <a:lumMod val="75000"/>
                </a:schemeClr>
              </a:solidFill>
            </a:endParaRPr>
          </a:p>
          <a:p>
            <a:pPr algn="just"/>
            <a:endParaRPr lang="it-IT" sz="2400" b="1" dirty="0">
              <a:solidFill>
                <a:schemeClr val="accent1">
                  <a:lumMod val="75000"/>
                </a:schemeClr>
              </a:solidFill>
            </a:endParaRPr>
          </a:p>
        </p:txBody>
      </p:sp>
      <p:sp>
        <p:nvSpPr>
          <p:cNvPr id="5" name="Rettangolo 4">
            <a:extLst>
              <a:ext uri="{FF2B5EF4-FFF2-40B4-BE49-F238E27FC236}">
                <a16:creationId xmlns:a16="http://schemas.microsoft.com/office/drawing/2014/main" id="{8B4328AE-6795-7B4D-AE70-30EEE5AE13FE}"/>
              </a:ext>
            </a:extLst>
          </p:cNvPr>
          <p:cNvSpPr/>
          <p:nvPr/>
        </p:nvSpPr>
        <p:spPr>
          <a:xfrm>
            <a:off x="1570892" y="833058"/>
            <a:ext cx="9937936" cy="5940088"/>
          </a:xfrm>
          <a:prstGeom prst="rect">
            <a:avLst/>
          </a:prstGeom>
        </p:spPr>
        <p:txBody>
          <a:bodyPr wrap="square">
            <a:spAutoFit/>
          </a:bodyPr>
          <a:lstStyle/>
          <a:p>
            <a:pPr algn="ctr"/>
            <a:endParaRPr lang="it-IT" sz="3200" b="1" dirty="0">
              <a:solidFill>
                <a:schemeClr val="accent1">
                  <a:lumMod val="75000"/>
                </a:schemeClr>
              </a:solidFill>
            </a:endParaRPr>
          </a:p>
          <a:p>
            <a:pPr algn="ctr"/>
            <a:endParaRPr lang="it-IT" sz="3200" b="1" dirty="0">
              <a:solidFill>
                <a:schemeClr val="accent1">
                  <a:lumMod val="75000"/>
                </a:schemeClr>
              </a:solidFill>
            </a:endParaRPr>
          </a:p>
          <a:p>
            <a:pPr algn="ctr"/>
            <a:endParaRPr lang="it-IT" sz="3600" b="1" dirty="0">
              <a:solidFill>
                <a:schemeClr val="accent1">
                  <a:lumMod val="75000"/>
                </a:schemeClr>
              </a:solidFill>
            </a:endParaRPr>
          </a:p>
          <a:p>
            <a:pPr algn="ctr"/>
            <a:r>
              <a:rPr lang="it-IT" sz="3600" b="1" dirty="0">
                <a:solidFill>
                  <a:schemeClr val="accent1">
                    <a:lumMod val="50000"/>
                  </a:schemeClr>
                </a:solidFill>
              </a:rPr>
              <a:t>“DECRETO SEMPLIFICAZIONI”</a:t>
            </a:r>
          </a:p>
          <a:p>
            <a:pPr algn="ctr"/>
            <a:r>
              <a:rPr lang="it-IT" sz="3600" b="1" dirty="0">
                <a:solidFill>
                  <a:schemeClr val="accent1">
                    <a:lumMod val="50000"/>
                  </a:schemeClr>
                </a:solidFill>
              </a:rPr>
              <a:t>Le novità introdotte dalla Legge di conversione</a:t>
            </a:r>
          </a:p>
          <a:p>
            <a:pPr algn="ctr"/>
            <a:r>
              <a:rPr lang="it-IT" sz="3600" b="1" dirty="0">
                <a:solidFill>
                  <a:schemeClr val="accent1">
                    <a:lumMod val="50000"/>
                  </a:schemeClr>
                </a:solidFill>
              </a:rPr>
              <a:t>(Legge 11 settembre 2020, n. 120)</a:t>
            </a:r>
          </a:p>
          <a:p>
            <a:pPr algn="ctr"/>
            <a:endParaRPr lang="it-IT" sz="3600" b="1" dirty="0">
              <a:solidFill>
                <a:schemeClr val="accent1">
                  <a:lumMod val="50000"/>
                </a:schemeClr>
              </a:solidFill>
            </a:endParaRPr>
          </a:p>
          <a:p>
            <a:pPr algn="ctr"/>
            <a:r>
              <a:rPr lang="it-IT" sz="3600" b="1" dirty="0">
                <a:solidFill>
                  <a:schemeClr val="accent1">
                    <a:lumMod val="50000"/>
                  </a:schemeClr>
                </a:solidFill>
              </a:rPr>
              <a:t>MESSINA, SALONE DEGLI SPECCHI</a:t>
            </a:r>
          </a:p>
          <a:p>
            <a:pPr algn="ctr"/>
            <a:r>
              <a:rPr lang="it-IT" sz="3600" b="1" dirty="0">
                <a:solidFill>
                  <a:schemeClr val="accent1">
                    <a:lumMod val="50000"/>
                  </a:schemeClr>
                </a:solidFill>
              </a:rPr>
              <a:t>01.10.2020</a:t>
            </a:r>
          </a:p>
          <a:p>
            <a:pPr algn="ctr"/>
            <a:endParaRPr lang="it-IT" sz="3200" b="1" dirty="0">
              <a:solidFill>
                <a:schemeClr val="accent1">
                  <a:lumMod val="75000"/>
                </a:schemeClr>
              </a:solidFill>
            </a:endParaRPr>
          </a:p>
          <a:p>
            <a:pPr algn="ctr"/>
            <a:endParaRPr lang="it-IT" sz="3200" b="1" dirty="0">
              <a:solidFill>
                <a:schemeClr val="accent1">
                  <a:lumMod val="75000"/>
                </a:schemeClr>
              </a:solidFill>
            </a:endParaRPr>
          </a:p>
        </p:txBody>
      </p:sp>
    </p:spTree>
    <p:extLst>
      <p:ext uri="{BB962C8B-B14F-4D97-AF65-F5344CB8AC3E}">
        <p14:creationId xmlns:p14="http://schemas.microsoft.com/office/powerpoint/2010/main" val="743227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10</a:t>
            </a:fld>
            <a:endParaRPr lang="it-IT"/>
          </a:p>
        </p:txBody>
      </p:sp>
      <p:sp>
        <p:nvSpPr>
          <p:cNvPr id="6" name="Rettangolo 5">
            <a:extLst>
              <a:ext uri="{FF2B5EF4-FFF2-40B4-BE49-F238E27FC236}">
                <a16:creationId xmlns:a16="http://schemas.microsoft.com/office/drawing/2014/main" id="{747B1D33-4F14-7548-BA39-C752B1422632}"/>
              </a:ext>
            </a:extLst>
          </p:cNvPr>
          <p:cNvSpPr/>
          <p:nvPr/>
        </p:nvSpPr>
        <p:spPr>
          <a:xfrm>
            <a:off x="672662" y="1275321"/>
            <a:ext cx="10681138" cy="369332"/>
          </a:xfrm>
          <a:prstGeom prst="rect">
            <a:avLst/>
          </a:prstGeom>
        </p:spPr>
        <p:txBody>
          <a:bodyPr wrap="square">
            <a:spAutoFit/>
          </a:bodyPr>
          <a:lstStyle/>
          <a:p>
            <a:pPr algn="just"/>
            <a:r>
              <a:rPr lang="it-IT" b="1" i="1" u="sng" dirty="0">
                <a:solidFill>
                  <a:schemeClr val="accent1">
                    <a:lumMod val="75000"/>
                  </a:schemeClr>
                </a:solidFill>
              </a:rPr>
              <a:t> </a:t>
            </a:r>
          </a:p>
        </p:txBody>
      </p:sp>
      <p:pic>
        <p:nvPicPr>
          <p:cNvPr id="8193" name="Picture 1" descr="page10image46914496">
            <a:extLst>
              <a:ext uri="{FF2B5EF4-FFF2-40B4-BE49-F238E27FC236}">
                <a16:creationId xmlns:a16="http://schemas.microsoft.com/office/drawing/2014/main" id="{C888E8A1-EF6F-4449-8531-D447883E6B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986" y="7819696"/>
            <a:ext cx="9004300" cy="430530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45ACF285-6914-824B-83F3-0B1DB17654A0}"/>
              </a:ext>
            </a:extLst>
          </p:cNvPr>
          <p:cNvSpPr txBox="1"/>
          <p:nvPr/>
        </p:nvSpPr>
        <p:spPr>
          <a:xfrm>
            <a:off x="838200" y="864326"/>
            <a:ext cx="10813568" cy="5693866"/>
          </a:xfrm>
          <a:prstGeom prst="rect">
            <a:avLst/>
          </a:prstGeom>
          <a:noFill/>
        </p:spPr>
        <p:txBody>
          <a:bodyPr wrap="square" rtlCol="0">
            <a:spAutoFit/>
          </a:bodyPr>
          <a:lstStyle/>
          <a:p>
            <a:pPr algn="just"/>
            <a:endParaRPr lang="it-IT" sz="2800" b="1" dirty="0">
              <a:solidFill>
                <a:schemeClr val="accent1">
                  <a:lumMod val="75000"/>
                </a:schemeClr>
              </a:solidFill>
            </a:endParaRPr>
          </a:p>
          <a:p>
            <a:pPr algn="just"/>
            <a:r>
              <a:rPr lang="it-IT" sz="2800" b="1" dirty="0">
                <a:solidFill>
                  <a:schemeClr val="accent1">
                    <a:lumMod val="50000"/>
                  </a:schemeClr>
                </a:solidFill>
              </a:rPr>
              <a:t>• Le stazioni appaltanti devono programmare accuratamente le procedure, definendo un cronoprogramma per la fase di affidamento, impegnativo per tutti i soggetti che intervengono a vario titolo nella gara.</a:t>
            </a:r>
          </a:p>
          <a:p>
            <a:pPr algn="just"/>
            <a:r>
              <a:rPr lang="it-IT" sz="2800" b="1" dirty="0">
                <a:solidFill>
                  <a:schemeClr val="accent1">
                    <a:lumMod val="50000"/>
                  </a:schemeClr>
                </a:solidFill>
              </a:rPr>
              <a:t>• Il responsabile unico del procedimento deve pertanto dar corso in modo tempestivo ed efficace alle attività di propria competenza e sollecitare quelle degli altri soggetti che intervengono nella procedura, ad esempio chiedendo alla commissione giudicatrice di svolgere le operazioni di valutazione delle offerte con massima continuità.</a:t>
            </a:r>
          </a:p>
          <a:p>
            <a:pPr algn="just"/>
            <a:r>
              <a:rPr lang="it-IT" sz="2800" b="1" dirty="0">
                <a:solidFill>
                  <a:schemeClr val="accent1">
                    <a:lumMod val="50000"/>
                  </a:schemeClr>
                </a:solidFill>
              </a:rPr>
              <a:t>• Qualora la stazione appaltante riscontrasse comportamenti ostativi al celere sviluppo della procedura da parte di operatori economici concorrenti, potrebbe pervenire a sanzioni rilevanti, sino all’esclusione.</a:t>
            </a:r>
          </a:p>
        </p:txBody>
      </p:sp>
    </p:spTree>
    <p:extLst>
      <p:ext uri="{BB962C8B-B14F-4D97-AF65-F5344CB8AC3E}">
        <p14:creationId xmlns:p14="http://schemas.microsoft.com/office/powerpoint/2010/main" val="458540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11</a:t>
            </a:fld>
            <a:endParaRPr lang="it-IT"/>
          </a:p>
        </p:txBody>
      </p:sp>
      <p:sp>
        <p:nvSpPr>
          <p:cNvPr id="6" name="Rettangolo 5">
            <a:extLst>
              <a:ext uri="{FF2B5EF4-FFF2-40B4-BE49-F238E27FC236}">
                <a16:creationId xmlns:a16="http://schemas.microsoft.com/office/drawing/2014/main" id="{747B1D33-4F14-7548-BA39-C752B1422632}"/>
              </a:ext>
            </a:extLst>
          </p:cNvPr>
          <p:cNvSpPr/>
          <p:nvPr/>
        </p:nvSpPr>
        <p:spPr>
          <a:xfrm>
            <a:off x="672662" y="1275321"/>
            <a:ext cx="10681138" cy="369332"/>
          </a:xfrm>
          <a:prstGeom prst="rect">
            <a:avLst/>
          </a:prstGeom>
        </p:spPr>
        <p:txBody>
          <a:bodyPr wrap="square">
            <a:spAutoFit/>
          </a:bodyPr>
          <a:lstStyle/>
          <a:p>
            <a:pPr algn="just"/>
            <a:r>
              <a:rPr lang="it-IT" b="1" i="1" u="sng" dirty="0">
                <a:solidFill>
                  <a:schemeClr val="accent1">
                    <a:lumMod val="75000"/>
                  </a:schemeClr>
                </a:solidFill>
              </a:rPr>
              <a:t> </a:t>
            </a:r>
          </a:p>
        </p:txBody>
      </p:sp>
      <p:pic>
        <p:nvPicPr>
          <p:cNvPr id="8193" name="Picture 1" descr="page10image46914496">
            <a:extLst>
              <a:ext uri="{FF2B5EF4-FFF2-40B4-BE49-F238E27FC236}">
                <a16:creationId xmlns:a16="http://schemas.microsoft.com/office/drawing/2014/main" id="{C888E8A1-EF6F-4449-8531-D447883E6B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986" y="7819696"/>
            <a:ext cx="9004300" cy="430530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45ACF285-6914-824B-83F3-0B1DB17654A0}"/>
              </a:ext>
            </a:extLst>
          </p:cNvPr>
          <p:cNvSpPr txBox="1"/>
          <p:nvPr/>
        </p:nvSpPr>
        <p:spPr>
          <a:xfrm>
            <a:off x="838200" y="864326"/>
            <a:ext cx="10813568" cy="4832092"/>
          </a:xfrm>
          <a:prstGeom prst="rect">
            <a:avLst/>
          </a:prstGeom>
          <a:noFill/>
        </p:spPr>
        <p:txBody>
          <a:bodyPr wrap="square" rtlCol="0">
            <a:spAutoFit/>
          </a:bodyPr>
          <a:lstStyle/>
          <a:p>
            <a:pPr algn="just"/>
            <a:endParaRPr lang="it-IT" sz="2800" b="1" dirty="0">
              <a:solidFill>
                <a:schemeClr val="accent1">
                  <a:lumMod val="75000"/>
                </a:schemeClr>
              </a:solidFill>
            </a:endParaRPr>
          </a:p>
          <a:p>
            <a:pPr algn="just"/>
            <a:r>
              <a:rPr lang="it-IT" sz="2800" b="1" dirty="0">
                <a:solidFill>
                  <a:schemeClr val="accent1">
                    <a:lumMod val="50000"/>
                  </a:schemeClr>
                </a:solidFill>
              </a:rPr>
              <a:t>• La determinazione a contrarre (o l’atto con il quale comunque si avvia la procedura di affidamento) diventa determinante ai fini del calcolo dei termini entro i quali si deve pervenire all’aggiudicazione degli appalti mediante l’utilizzo delle procedure «semplificate» disciplinate dagli artt. 1 e 2 del </a:t>
            </a:r>
            <a:r>
              <a:rPr lang="it-IT" sz="2800" b="1" dirty="0" err="1">
                <a:solidFill>
                  <a:schemeClr val="accent1">
                    <a:lumMod val="50000"/>
                  </a:schemeClr>
                </a:solidFill>
              </a:rPr>
              <a:t>d.l.</a:t>
            </a:r>
            <a:r>
              <a:rPr lang="it-IT" sz="2800" b="1" dirty="0">
                <a:solidFill>
                  <a:schemeClr val="accent1">
                    <a:lumMod val="50000"/>
                  </a:schemeClr>
                </a:solidFill>
              </a:rPr>
              <a:t> n. 76/2020.</a:t>
            </a:r>
          </a:p>
          <a:p>
            <a:pPr algn="just"/>
            <a:r>
              <a:rPr lang="it-IT" sz="2800" b="1" dirty="0">
                <a:solidFill>
                  <a:schemeClr val="accent1">
                    <a:lumMod val="50000"/>
                  </a:schemeClr>
                </a:solidFill>
              </a:rPr>
              <a:t>•Il nuovo quadro normativo crea una sovrapposizione con le disposizioni del Codice, ma non ne determina né la disapplicazione esplicita né la sospensione dell’efficacia.</a:t>
            </a:r>
          </a:p>
          <a:p>
            <a:pPr algn="just"/>
            <a:r>
              <a:rPr lang="it-IT" sz="2800" b="1" dirty="0">
                <a:solidFill>
                  <a:schemeClr val="accent1">
                    <a:lumMod val="50000"/>
                  </a:schemeClr>
                </a:solidFill>
              </a:rPr>
              <a:t>• Le SA hanno quindi la possibilità di utilizzare nel </a:t>
            </a:r>
            <a:r>
              <a:rPr lang="it-IT" sz="2800" b="1" dirty="0" err="1">
                <a:solidFill>
                  <a:schemeClr val="accent1">
                    <a:lumMod val="50000"/>
                  </a:schemeClr>
                </a:solidFill>
              </a:rPr>
              <a:t>sottosoglia</a:t>
            </a:r>
            <a:r>
              <a:rPr lang="it-IT" sz="2800" b="1" dirty="0">
                <a:solidFill>
                  <a:schemeClr val="accent1">
                    <a:lumMod val="50000"/>
                  </a:schemeClr>
                </a:solidFill>
              </a:rPr>
              <a:t> le procedure ordinarie?</a:t>
            </a:r>
          </a:p>
        </p:txBody>
      </p:sp>
    </p:spTree>
    <p:extLst>
      <p:ext uri="{BB962C8B-B14F-4D97-AF65-F5344CB8AC3E}">
        <p14:creationId xmlns:p14="http://schemas.microsoft.com/office/powerpoint/2010/main" val="4003557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12</a:t>
            </a:fld>
            <a:endParaRPr lang="it-IT"/>
          </a:p>
        </p:txBody>
      </p:sp>
      <p:sp>
        <p:nvSpPr>
          <p:cNvPr id="6" name="Rettangolo 5">
            <a:extLst>
              <a:ext uri="{FF2B5EF4-FFF2-40B4-BE49-F238E27FC236}">
                <a16:creationId xmlns:a16="http://schemas.microsoft.com/office/drawing/2014/main" id="{747B1D33-4F14-7548-BA39-C752B1422632}"/>
              </a:ext>
            </a:extLst>
          </p:cNvPr>
          <p:cNvSpPr/>
          <p:nvPr/>
        </p:nvSpPr>
        <p:spPr>
          <a:xfrm>
            <a:off x="672662" y="1275321"/>
            <a:ext cx="10681138" cy="369332"/>
          </a:xfrm>
          <a:prstGeom prst="rect">
            <a:avLst/>
          </a:prstGeom>
        </p:spPr>
        <p:txBody>
          <a:bodyPr wrap="square">
            <a:spAutoFit/>
          </a:bodyPr>
          <a:lstStyle/>
          <a:p>
            <a:pPr algn="just"/>
            <a:r>
              <a:rPr lang="it-IT" b="1" i="1" u="sng" dirty="0">
                <a:solidFill>
                  <a:schemeClr val="accent1">
                    <a:lumMod val="75000"/>
                  </a:schemeClr>
                </a:solidFill>
              </a:rPr>
              <a:t> </a:t>
            </a:r>
          </a:p>
        </p:txBody>
      </p:sp>
      <p:pic>
        <p:nvPicPr>
          <p:cNvPr id="8193" name="Picture 1" descr="page10image46914496">
            <a:extLst>
              <a:ext uri="{FF2B5EF4-FFF2-40B4-BE49-F238E27FC236}">
                <a16:creationId xmlns:a16="http://schemas.microsoft.com/office/drawing/2014/main" id="{C888E8A1-EF6F-4449-8531-D447883E6B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986" y="7819696"/>
            <a:ext cx="9004300" cy="430530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45ACF285-6914-824B-83F3-0B1DB17654A0}"/>
              </a:ext>
            </a:extLst>
          </p:cNvPr>
          <p:cNvSpPr txBox="1"/>
          <p:nvPr/>
        </p:nvSpPr>
        <p:spPr>
          <a:xfrm>
            <a:off x="838200" y="864326"/>
            <a:ext cx="10813568" cy="4832092"/>
          </a:xfrm>
          <a:prstGeom prst="rect">
            <a:avLst/>
          </a:prstGeom>
          <a:noFill/>
        </p:spPr>
        <p:txBody>
          <a:bodyPr wrap="square" rtlCol="0">
            <a:spAutoFit/>
          </a:bodyPr>
          <a:lstStyle/>
          <a:p>
            <a:pPr algn="ctr"/>
            <a:r>
              <a:rPr lang="it-IT" sz="2800" b="1" dirty="0">
                <a:solidFill>
                  <a:schemeClr val="accent1">
                    <a:lumMod val="50000"/>
                  </a:schemeClr>
                </a:solidFill>
                <a:highlight>
                  <a:srgbClr val="FFFF00"/>
                </a:highlight>
              </a:rPr>
              <a:t>IN SINTESI…</a:t>
            </a:r>
          </a:p>
          <a:p>
            <a:pPr algn="just"/>
            <a:r>
              <a:rPr lang="it-IT" sz="2800" b="1" dirty="0">
                <a:solidFill>
                  <a:schemeClr val="accent1">
                    <a:lumMod val="50000"/>
                  </a:schemeClr>
                </a:solidFill>
              </a:rPr>
              <a:t>L’articolo 1, comma 2 del </a:t>
            </a:r>
            <a:r>
              <a:rPr lang="it-IT" sz="2800" b="1" dirty="0" err="1">
                <a:solidFill>
                  <a:schemeClr val="accent1">
                    <a:lumMod val="50000"/>
                  </a:schemeClr>
                </a:solidFill>
              </a:rPr>
              <a:t>d.l.</a:t>
            </a:r>
            <a:r>
              <a:rPr lang="it-IT" sz="2800" b="1" dirty="0">
                <a:solidFill>
                  <a:schemeClr val="accent1">
                    <a:lumMod val="50000"/>
                  </a:schemeClr>
                </a:solidFill>
              </a:rPr>
              <a:t> n. 76/2020 sintetizza in due soluzioni i moduli procedurali per l’acquisizione di beni, servizi e lavori NEL SOTTOSOGLIA, configurandoli in rapporto:</a:t>
            </a:r>
          </a:p>
          <a:p>
            <a:pPr algn="just"/>
            <a:r>
              <a:rPr lang="it-IT" sz="2800" b="1" dirty="0">
                <a:solidFill>
                  <a:schemeClr val="accent1">
                    <a:lumMod val="50000"/>
                  </a:schemeClr>
                </a:solidFill>
              </a:rPr>
              <a:t>• a) al modello dell’affidamento diretto «puro»;</a:t>
            </a:r>
          </a:p>
          <a:p>
            <a:pPr algn="just"/>
            <a:r>
              <a:rPr lang="it-IT" sz="2800" b="1" dirty="0">
                <a:solidFill>
                  <a:schemeClr val="accent1">
                    <a:lumMod val="50000"/>
                  </a:schemeClr>
                </a:solidFill>
              </a:rPr>
              <a:t>• b) al modello della procedura negoziata senza pubblicazione di bando, con confronto comparativo, preceduta da una fase di individuazione degli OE da invitare realizzata mediante indagine di mercato (sollecitata con avviso pubblico a presentare manifestazioni d’interesse a essere invitati) o estrazione da elenco di OE, sviluppata secondo il «format» del comma 6 dell’art. 63 del d.lgs. n. 50/2016.</a:t>
            </a:r>
          </a:p>
        </p:txBody>
      </p:sp>
    </p:spTree>
    <p:extLst>
      <p:ext uri="{BB962C8B-B14F-4D97-AF65-F5344CB8AC3E}">
        <p14:creationId xmlns:p14="http://schemas.microsoft.com/office/powerpoint/2010/main" val="982418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363415"/>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13</a:t>
            </a:fld>
            <a:endParaRPr lang="it-IT"/>
          </a:p>
        </p:txBody>
      </p:sp>
      <p:sp>
        <p:nvSpPr>
          <p:cNvPr id="4" name="CasellaDiTesto 3">
            <a:extLst>
              <a:ext uri="{FF2B5EF4-FFF2-40B4-BE49-F238E27FC236}">
                <a16:creationId xmlns:a16="http://schemas.microsoft.com/office/drawing/2014/main" id="{DEDA1609-687C-DB4B-9319-0ACD26A4A8F7}"/>
              </a:ext>
            </a:extLst>
          </p:cNvPr>
          <p:cNvSpPr txBox="1"/>
          <p:nvPr/>
        </p:nvSpPr>
        <p:spPr>
          <a:xfrm>
            <a:off x="722922" y="794302"/>
            <a:ext cx="10386647" cy="6401753"/>
          </a:xfrm>
          <a:prstGeom prst="rect">
            <a:avLst/>
          </a:prstGeom>
          <a:noFill/>
        </p:spPr>
        <p:txBody>
          <a:bodyPr wrap="square" rtlCol="0">
            <a:spAutoFit/>
          </a:bodyPr>
          <a:lstStyle/>
          <a:p>
            <a:pPr algn="ctr"/>
            <a:r>
              <a:rPr lang="it-IT" sz="2800" b="1" dirty="0">
                <a:solidFill>
                  <a:srgbClr val="002060"/>
                </a:solidFill>
                <a:highlight>
                  <a:srgbClr val="FFFF00"/>
                </a:highlight>
              </a:rPr>
              <a:t>Nella vigenza del DL 76/20, </a:t>
            </a:r>
          </a:p>
          <a:p>
            <a:pPr algn="ctr"/>
            <a:r>
              <a:rPr lang="it-IT" sz="2800" b="1" dirty="0">
                <a:solidFill>
                  <a:srgbClr val="002060"/>
                </a:solidFill>
                <a:highlight>
                  <a:srgbClr val="FFFF00"/>
                </a:highlight>
              </a:rPr>
              <a:t>è consentito alle SA l’utilizzo delle procedure ordinarie </a:t>
            </a:r>
            <a:r>
              <a:rPr lang="it-IT" sz="2800" b="1" dirty="0" err="1">
                <a:solidFill>
                  <a:srgbClr val="002060"/>
                </a:solidFill>
                <a:highlight>
                  <a:srgbClr val="FFFF00"/>
                </a:highlight>
              </a:rPr>
              <a:t>sottosoglia</a:t>
            </a:r>
            <a:r>
              <a:rPr lang="it-IT" sz="2800" b="1" dirty="0">
                <a:solidFill>
                  <a:srgbClr val="002060"/>
                </a:solidFill>
                <a:highlight>
                  <a:srgbClr val="FFFF00"/>
                </a:highlight>
              </a:rPr>
              <a:t>?</a:t>
            </a:r>
            <a:endParaRPr lang="it-IT" sz="2800" b="1" dirty="0">
              <a:solidFill>
                <a:srgbClr val="002060"/>
              </a:solidFill>
            </a:endParaRPr>
          </a:p>
          <a:p>
            <a:pPr marL="514350" indent="-514350" algn="just">
              <a:buAutoNum type="arabicParenR"/>
            </a:pPr>
            <a:r>
              <a:rPr lang="it-IT" sz="2800" b="1" dirty="0">
                <a:solidFill>
                  <a:srgbClr val="002060"/>
                </a:solidFill>
              </a:rPr>
              <a:t>Utilizzando un criterio di </a:t>
            </a:r>
            <a:r>
              <a:rPr lang="it-IT" sz="2800" b="1" u="sng" dirty="0">
                <a:solidFill>
                  <a:srgbClr val="002060"/>
                </a:solidFill>
              </a:rPr>
              <a:t>interpretazione letterale </a:t>
            </a:r>
            <a:r>
              <a:rPr lang="it-IT" sz="2800" b="1" dirty="0">
                <a:solidFill>
                  <a:srgbClr val="002060"/>
                </a:solidFill>
              </a:rPr>
              <a:t>rileviamo che la norma recita «le SA procedono (INDICATIVO PRESENTE!) all’affidamento secondo le seguenti modalità» e non «possono procedere»: pertanto dovremmo ritenere applicabile esclusivamente le procedure derogatorie;</a:t>
            </a:r>
          </a:p>
          <a:p>
            <a:pPr marL="514350" indent="-514350" algn="just">
              <a:buAutoNum type="arabicParenR"/>
            </a:pPr>
            <a:r>
              <a:rPr lang="it-IT" sz="2800" b="1" dirty="0">
                <a:solidFill>
                  <a:srgbClr val="002060"/>
                </a:solidFill>
              </a:rPr>
              <a:t>Secondo un’interpretazione sistematica della norma (v. Posizione </a:t>
            </a:r>
            <a:r>
              <a:rPr lang="it-IT" sz="2800" b="1" dirty="0" err="1">
                <a:solidFill>
                  <a:srgbClr val="002060"/>
                </a:solidFill>
              </a:rPr>
              <a:t>Ifel</a:t>
            </a:r>
            <a:r>
              <a:rPr lang="it-IT" sz="2800" b="1" dirty="0">
                <a:solidFill>
                  <a:srgbClr val="002060"/>
                </a:solidFill>
              </a:rPr>
              <a:t>), la SA dovrebbe comunque poter scegliere se applicare le norme derogatorie o le norme ordinarie; </a:t>
            </a:r>
          </a:p>
          <a:p>
            <a:pPr marL="514350" indent="-514350" algn="just">
              <a:buAutoNum type="arabicParenR"/>
            </a:pPr>
            <a:r>
              <a:rPr lang="it-IT" sz="2800" b="1" dirty="0">
                <a:solidFill>
                  <a:srgbClr val="002060"/>
                </a:solidFill>
              </a:rPr>
              <a:t>Secondo un’Interpretazione finalistica, che integra l’interpretazione sistematica, occorre contemperare le esigenze della SA nell’ottica della accelerazione</a:t>
            </a:r>
          </a:p>
          <a:p>
            <a:pPr algn="ctr"/>
            <a:endParaRPr lang="it-IT" sz="2800" b="1" dirty="0">
              <a:solidFill>
                <a:srgbClr val="002060"/>
              </a:solidFill>
            </a:endParaRPr>
          </a:p>
          <a:p>
            <a:endParaRPr lang="it-IT" dirty="0"/>
          </a:p>
        </p:txBody>
      </p:sp>
    </p:spTree>
    <p:extLst>
      <p:ext uri="{BB962C8B-B14F-4D97-AF65-F5344CB8AC3E}">
        <p14:creationId xmlns:p14="http://schemas.microsoft.com/office/powerpoint/2010/main" val="610410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14</a:t>
            </a:fld>
            <a:endParaRPr lang="it-IT"/>
          </a:p>
        </p:txBody>
      </p:sp>
      <p:sp>
        <p:nvSpPr>
          <p:cNvPr id="6" name="Rettangolo 5">
            <a:extLst>
              <a:ext uri="{FF2B5EF4-FFF2-40B4-BE49-F238E27FC236}">
                <a16:creationId xmlns:a16="http://schemas.microsoft.com/office/drawing/2014/main" id="{747B1D33-4F14-7548-BA39-C752B1422632}"/>
              </a:ext>
            </a:extLst>
          </p:cNvPr>
          <p:cNvSpPr/>
          <p:nvPr/>
        </p:nvSpPr>
        <p:spPr>
          <a:xfrm>
            <a:off x="672662" y="1275321"/>
            <a:ext cx="10681138" cy="369332"/>
          </a:xfrm>
          <a:prstGeom prst="rect">
            <a:avLst/>
          </a:prstGeom>
        </p:spPr>
        <p:txBody>
          <a:bodyPr wrap="square">
            <a:spAutoFit/>
          </a:bodyPr>
          <a:lstStyle/>
          <a:p>
            <a:pPr algn="just"/>
            <a:r>
              <a:rPr lang="it-IT" b="1" i="1" u="sng" dirty="0">
                <a:solidFill>
                  <a:schemeClr val="accent1">
                    <a:lumMod val="75000"/>
                  </a:schemeClr>
                </a:solidFill>
              </a:rPr>
              <a:t> </a:t>
            </a:r>
          </a:p>
        </p:txBody>
      </p:sp>
      <p:pic>
        <p:nvPicPr>
          <p:cNvPr id="8193" name="Picture 1" descr="page10image46914496">
            <a:extLst>
              <a:ext uri="{FF2B5EF4-FFF2-40B4-BE49-F238E27FC236}">
                <a16:creationId xmlns:a16="http://schemas.microsoft.com/office/drawing/2014/main" id="{C888E8A1-EF6F-4449-8531-D447883E6B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986" y="7819696"/>
            <a:ext cx="9004300" cy="430530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45ACF285-6914-824B-83F3-0B1DB17654A0}"/>
              </a:ext>
            </a:extLst>
          </p:cNvPr>
          <p:cNvSpPr txBox="1"/>
          <p:nvPr/>
        </p:nvSpPr>
        <p:spPr>
          <a:xfrm>
            <a:off x="838200" y="1275321"/>
            <a:ext cx="11038490" cy="5262979"/>
          </a:xfrm>
          <a:prstGeom prst="rect">
            <a:avLst/>
          </a:prstGeom>
          <a:noFill/>
        </p:spPr>
        <p:txBody>
          <a:bodyPr wrap="square" rtlCol="0">
            <a:spAutoFit/>
          </a:bodyPr>
          <a:lstStyle/>
          <a:p>
            <a:pPr algn="just"/>
            <a:r>
              <a:rPr lang="it-IT" sz="2800" b="1" dirty="0">
                <a:solidFill>
                  <a:schemeClr val="accent1">
                    <a:lumMod val="50000"/>
                  </a:schemeClr>
                </a:solidFill>
              </a:rPr>
              <a:t>Il DL 76/20 è finalizzato a rilanciare gli investimenti; coerentemente con gli obiettivi fissati dalla legge è disciplinato, attraverso la deroga, lo svolgimento dell’azione, predefinita in relazione allo scopo da raggiungere (affidamento diretto e procedura negoziata). </a:t>
            </a:r>
            <a:r>
              <a:rPr lang="it-IT" sz="2800" b="1" u="sng" dirty="0">
                <a:solidFill>
                  <a:schemeClr val="accent1">
                    <a:lumMod val="50000"/>
                  </a:schemeClr>
                </a:solidFill>
              </a:rPr>
              <a:t>Tuttavia, spetta pur sempre alle SA tradurre le regole formali in azioni amministrative capaci di adattarsi alle esigenze del caso, selezionando le procedure di affidamento maggiormente corrispondenti anche in relazione alle ragioni specifiche dei singoli appalti da aggiudicare. </a:t>
            </a:r>
          </a:p>
          <a:p>
            <a:pPr algn="just"/>
            <a:r>
              <a:rPr lang="it-IT" sz="2800" b="1" u="sng" dirty="0">
                <a:solidFill>
                  <a:schemeClr val="accent1">
                    <a:lumMod val="50000"/>
                  </a:schemeClr>
                </a:solidFill>
              </a:rPr>
              <a:t>Ne consegue che l’utilizzo di procedure maggiormente formalizzate (ordinarie) rispetto a quelle disciplinate dal decreto “Semplificazioni” potrebbe essere astrattamente possibile, a condizione di fornire tuttavia adeguata e congrua motivazione.</a:t>
            </a:r>
          </a:p>
        </p:txBody>
      </p:sp>
      <p:sp>
        <p:nvSpPr>
          <p:cNvPr id="2" name="CasellaDiTesto 1">
            <a:extLst>
              <a:ext uri="{FF2B5EF4-FFF2-40B4-BE49-F238E27FC236}">
                <a16:creationId xmlns:a16="http://schemas.microsoft.com/office/drawing/2014/main" id="{0AAB4946-E457-C347-AA67-AF40F84EF151}"/>
              </a:ext>
            </a:extLst>
          </p:cNvPr>
          <p:cNvSpPr txBox="1"/>
          <p:nvPr/>
        </p:nvSpPr>
        <p:spPr>
          <a:xfrm>
            <a:off x="1954925" y="914400"/>
            <a:ext cx="10077374" cy="646331"/>
          </a:xfrm>
          <a:prstGeom prst="rect">
            <a:avLst/>
          </a:prstGeom>
          <a:noFill/>
        </p:spPr>
        <p:txBody>
          <a:bodyPr wrap="square" rtlCol="0">
            <a:spAutoFit/>
          </a:bodyPr>
          <a:lstStyle/>
          <a:p>
            <a:r>
              <a:rPr lang="it-IT" b="1" dirty="0">
                <a:solidFill>
                  <a:srgbClr val="002060"/>
                </a:solidFill>
                <a:highlight>
                  <a:srgbClr val="FFFF00"/>
                </a:highlight>
              </a:rPr>
              <a:t>Nella vigenza del DL 76/20, è consentito alle SA l’utilizzo delle procedure ordinarie </a:t>
            </a:r>
            <a:r>
              <a:rPr lang="it-IT" b="1" dirty="0" err="1">
                <a:solidFill>
                  <a:srgbClr val="002060"/>
                </a:solidFill>
                <a:highlight>
                  <a:srgbClr val="FFFF00"/>
                </a:highlight>
              </a:rPr>
              <a:t>sottosoglia</a:t>
            </a:r>
            <a:r>
              <a:rPr lang="it-IT" b="1" dirty="0">
                <a:solidFill>
                  <a:srgbClr val="002060"/>
                </a:solidFill>
                <a:highlight>
                  <a:srgbClr val="FFFF00"/>
                </a:highlight>
              </a:rPr>
              <a:t>?</a:t>
            </a:r>
          </a:p>
          <a:p>
            <a:endParaRPr lang="it-IT" dirty="0"/>
          </a:p>
        </p:txBody>
      </p:sp>
    </p:spTree>
    <p:extLst>
      <p:ext uri="{BB962C8B-B14F-4D97-AF65-F5344CB8AC3E}">
        <p14:creationId xmlns:p14="http://schemas.microsoft.com/office/powerpoint/2010/main" val="978876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15</a:t>
            </a:fld>
            <a:endParaRPr lang="it-IT"/>
          </a:p>
        </p:txBody>
      </p:sp>
      <p:sp>
        <p:nvSpPr>
          <p:cNvPr id="6" name="Rettangolo 5">
            <a:extLst>
              <a:ext uri="{FF2B5EF4-FFF2-40B4-BE49-F238E27FC236}">
                <a16:creationId xmlns:a16="http://schemas.microsoft.com/office/drawing/2014/main" id="{747B1D33-4F14-7548-BA39-C752B1422632}"/>
              </a:ext>
            </a:extLst>
          </p:cNvPr>
          <p:cNvSpPr/>
          <p:nvPr/>
        </p:nvSpPr>
        <p:spPr>
          <a:xfrm>
            <a:off x="672662" y="1275321"/>
            <a:ext cx="10681138" cy="369332"/>
          </a:xfrm>
          <a:prstGeom prst="rect">
            <a:avLst/>
          </a:prstGeom>
        </p:spPr>
        <p:txBody>
          <a:bodyPr wrap="square">
            <a:spAutoFit/>
          </a:bodyPr>
          <a:lstStyle/>
          <a:p>
            <a:pPr algn="just"/>
            <a:r>
              <a:rPr lang="it-IT" b="1" i="1" u="sng" dirty="0">
                <a:solidFill>
                  <a:schemeClr val="accent1">
                    <a:lumMod val="75000"/>
                  </a:schemeClr>
                </a:solidFill>
              </a:rPr>
              <a:t> </a:t>
            </a:r>
          </a:p>
        </p:txBody>
      </p:sp>
      <p:pic>
        <p:nvPicPr>
          <p:cNvPr id="8193" name="Picture 1" descr="page10image46914496">
            <a:extLst>
              <a:ext uri="{FF2B5EF4-FFF2-40B4-BE49-F238E27FC236}">
                <a16:creationId xmlns:a16="http://schemas.microsoft.com/office/drawing/2014/main" id="{C888E8A1-EF6F-4449-8531-D447883E6B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986" y="7819696"/>
            <a:ext cx="9004300" cy="430530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45ACF285-6914-824B-83F3-0B1DB17654A0}"/>
              </a:ext>
            </a:extLst>
          </p:cNvPr>
          <p:cNvSpPr txBox="1"/>
          <p:nvPr/>
        </p:nvSpPr>
        <p:spPr>
          <a:xfrm>
            <a:off x="838200" y="1644653"/>
            <a:ext cx="10176641" cy="4401205"/>
          </a:xfrm>
          <a:prstGeom prst="rect">
            <a:avLst/>
          </a:prstGeom>
          <a:noFill/>
        </p:spPr>
        <p:txBody>
          <a:bodyPr wrap="square" rtlCol="0">
            <a:spAutoFit/>
          </a:bodyPr>
          <a:lstStyle/>
          <a:p>
            <a:pPr algn="ctr"/>
            <a:r>
              <a:rPr lang="it-IT" sz="2800" b="1" dirty="0">
                <a:solidFill>
                  <a:srgbClr val="002060"/>
                </a:solidFill>
                <a:highlight>
                  <a:srgbClr val="FFFF00"/>
                </a:highlight>
              </a:rPr>
              <a:t>Nella vigenza del DL 76/20, è consentito alle SA l’utilizzo delle procedure ordinarie </a:t>
            </a:r>
            <a:r>
              <a:rPr lang="it-IT" sz="2800" b="1" dirty="0" err="1">
                <a:solidFill>
                  <a:srgbClr val="002060"/>
                </a:solidFill>
                <a:highlight>
                  <a:srgbClr val="FFFF00"/>
                </a:highlight>
              </a:rPr>
              <a:t>sottosoglia</a:t>
            </a:r>
            <a:r>
              <a:rPr lang="it-IT" sz="2800" b="1" dirty="0">
                <a:solidFill>
                  <a:srgbClr val="002060"/>
                </a:solidFill>
                <a:highlight>
                  <a:srgbClr val="FFFF00"/>
                </a:highlight>
              </a:rPr>
              <a:t>?</a:t>
            </a:r>
            <a:endParaRPr lang="it-IT" sz="2800" b="1" u="sng" dirty="0">
              <a:solidFill>
                <a:schemeClr val="accent1">
                  <a:lumMod val="50000"/>
                </a:schemeClr>
              </a:solidFill>
            </a:endParaRPr>
          </a:p>
          <a:p>
            <a:pPr algn="ctr"/>
            <a:r>
              <a:rPr lang="it-IT" sz="2800" b="1" u="sng" dirty="0">
                <a:solidFill>
                  <a:schemeClr val="accent1">
                    <a:lumMod val="50000"/>
                  </a:schemeClr>
                </a:solidFill>
              </a:rPr>
              <a:t>La motivazione della opzione della SA per l’utilizzo delle procedure ordinarie nel </a:t>
            </a:r>
            <a:r>
              <a:rPr lang="it-IT" sz="2800" b="1" u="sng" dirty="0" err="1">
                <a:solidFill>
                  <a:schemeClr val="accent1">
                    <a:lumMod val="50000"/>
                  </a:schemeClr>
                </a:solidFill>
              </a:rPr>
              <a:t>sottosoglia</a:t>
            </a:r>
            <a:r>
              <a:rPr lang="it-IT" sz="2800" b="1" u="sng" dirty="0">
                <a:solidFill>
                  <a:schemeClr val="accent1">
                    <a:lumMod val="50000"/>
                  </a:schemeClr>
                </a:solidFill>
              </a:rPr>
              <a:t> dovrebbe dare atto:</a:t>
            </a:r>
          </a:p>
          <a:p>
            <a:pPr algn="just"/>
            <a:r>
              <a:rPr lang="it-IT" sz="2800" b="1" dirty="0">
                <a:solidFill>
                  <a:schemeClr val="accent1">
                    <a:lumMod val="50000"/>
                  </a:schemeClr>
                </a:solidFill>
              </a:rPr>
              <a:t>a) del rispetto del principio di non aggravamento del procedimento;</a:t>
            </a:r>
          </a:p>
          <a:p>
            <a:pPr algn="just"/>
            <a:r>
              <a:rPr lang="it-IT" sz="2800" b="1" dirty="0">
                <a:solidFill>
                  <a:schemeClr val="accent1">
                    <a:lumMod val="50000"/>
                  </a:schemeClr>
                </a:solidFill>
              </a:rPr>
              <a:t>b) del rispetto dei termini di conclusione del procedimento espressamente previsti con norma perentoria dal D.L. 76/2020;</a:t>
            </a:r>
          </a:p>
          <a:p>
            <a:pPr algn="just"/>
            <a:r>
              <a:rPr lang="it-IT" sz="2800" b="1" dirty="0">
                <a:solidFill>
                  <a:schemeClr val="accent1">
                    <a:lumMod val="50000"/>
                  </a:schemeClr>
                </a:solidFill>
              </a:rPr>
              <a:t>c) Del perseguimento degli obiettivi di incentivazione degli investimenti e di argine alle ricadute economiche negative seguite all’emergenza COVID</a:t>
            </a:r>
          </a:p>
        </p:txBody>
      </p:sp>
    </p:spTree>
    <p:extLst>
      <p:ext uri="{BB962C8B-B14F-4D97-AF65-F5344CB8AC3E}">
        <p14:creationId xmlns:p14="http://schemas.microsoft.com/office/powerpoint/2010/main" val="2995264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16</a:t>
            </a:fld>
            <a:endParaRPr lang="it-IT"/>
          </a:p>
        </p:txBody>
      </p:sp>
      <p:sp>
        <p:nvSpPr>
          <p:cNvPr id="6" name="Rettangolo 5">
            <a:extLst>
              <a:ext uri="{FF2B5EF4-FFF2-40B4-BE49-F238E27FC236}">
                <a16:creationId xmlns:a16="http://schemas.microsoft.com/office/drawing/2014/main" id="{747B1D33-4F14-7548-BA39-C752B1422632}"/>
              </a:ext>
            </a:extLst>
          </p:cNvPr>
          <p:cNvSpPr/>
          <p:nvPr/>
        </p:nvSpPr>
        <p:spPr>
          <a:xfrm>
            <a:off x="672662" y="1275321"/>
            <a:ext cx="10681138" cy="369332"/>
          </a:xfrm>
          <a:prstGeom prst="rect">
            <a:avLst/>
          </a:prstGeom>
        </p:spPr>
        <p:txBody>
          <a:bodyPr wrap="square">
            <a:spAutoFit/>
          </a:bodyPr>
          <a:lstStyle/>
          <a:p>
            <a:pPr algn="just"/>
            <a:r>
              <a:rPr lang="it-IT" b="1" i="1" u="sng" dirty="0">
                <a:solidFill>
                  <a:schemeClr val="accent1">
                    <a:lumMod val="75000"/>
                  </a:schemeClr>
                </a:solidFill>
              </a:rPr>
              <a:t> </a:t>
            </a:r>
          </a:p>
        </p:txBody>
      </p:sp>
      <p:pic>
        <p:nvPicPr>
          <p:cNvPr id="8193" name="Picture 1" descr="page10image46914496">
            <a:extLst>
              <a:ext uri="{FF2B5EF4-FFF2-40B4-BE49-F238E27FC236}">
                <a16:creationId xmlns:a16="http://schemas.microsoft.com/office/drawing/2014/main" id="{C888E8A1-EF6F-4449-8531-D447883E6B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986" y="7819696"/>
            <a:ext cx="9004300" cy="430530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45ACF285-6914-824B-83F3-0B1DB17654A0}"/>
              </a:ext>
            </a:extLst>
          </p:cNvPr>
          <p:cNvSpPr txBox="1"/>
          <p:nvPr/>
        </p:nvSpPr>
        <p:spPr>
          <a:xfrm>
            <a:off x="838200" y="1644653"/>
            <a:ext cx="10176641" cy="4401205"/>
          </a:xfrm>
          <a:prstGeom prst="rect">
            <a:avLst/>
          </a:prstGeom>
          <a:noFill/>
        </p:spPr>
        <p:txBody>
          <a:bodyPr wrap="square" rtlCol="0">
            <a:spAutoFit/>
          </a:bodyPr>
          <a:lstStyle/>
          <a:p>
            <a:pPr algn="ctr"/>
            <a:r>
              <a:rPr lang="it-IT" sz="2800" b="1" dirty="0">
                <a:solidFill>
                  <a:schemeClr val="accent1">
                    <a:lumMod val="75000"/>
                  </a:schemeClr>
                </a:solidFill>
              </a:rPr>
              <a:t>ATTENZIONE!!!</a:t>
            </a:r>
          </a:p>
          <a:p>
            <a:pPr algn="just"/>
            <a:r>
              <a:rPr lang="it-IT" sz="2800" b="1" dirty="0">
                <a:solidFill>
                  <a:schemeClr val="accent1">
                    <a:lumMod val="50000"/>
                  </a:schemeClr>
                </a:solidFill>
              </a:rPr>
              <a:t>Il quadro normativo interno dovrebbe comunque mantenersi coerente con le indicazioni della Commissione Ue nella Comunicazione 2020/C 108, pubblicata sulla gazzetta ufficiale europea del 1° aprile 2020, che delinea come regola generale l’utilizzo, per quanto possibile, </a:t>
            </a:r>
            <a:r>
              <a:rPr lang="it-IT" sz="2800" b="1" u="sng" dirty="0">
                <a:solidFill>
                  <a:schemeClr val="accent1">
                    <a:lumMod val="50000"/>
                  </a:schemeClr>
                </a:solidFill>
              </a:rPr>
              <a:t>delle procedure ordinarie </a:t>
            </a:r>
            <a:r>
              <a:rPr lang="it-IT" sz="2800" b="1" dirty="0">
                <a:solidFill>
                  <a:schemeClr val="accent1">
                    <a:lumMod val="50000"/>
                  </a:schemeClr>
                </a:solidFill>
              </a:rPr>
              <a:t>(seppure configurando la situazione causata dall’emergenza come motivazione per la riduzione dei termini) </a:t>
            </a:r>
            <a:r>
              <a:rPr lang="it-IT" sz="2800" b="1" u="sng" dirty="0">
                <a:solidFill>
                  <a:schemeClr val="accent1">
                    <a:lumMod val="50000"/>
                  </a:schemeClr>
                </a:solidFill>
              </a:rPr>
              <a:t>e della procedura negoziata per ragioni d’urgenza, lasciando tuttavia al legislatore nazionale margine di intervento (soprattutto nel </a:t>
            </a:r>
            <a:r>
              <a:rPr lang="it-IT" sz="2800" b="1" u="sng" dirty="0" err="1">
                <a:solidFill>
                  <a:schemeClr val="accent1">
                    <a:lumMod val="50000"/>
                  </a:schemeClr>
                </a:solidFill>
              </a:rPr>
              <a:t>sottosoglia</a:t>
            </a:r>
            <a:r>
              <a:rPr lang="it-IT" sz="2800" b="1" u="sng" dirty="0">
                <a:solidFill>
                  <a:schemeClr val="accent1">
                    <a:lumMod val="50000"/>
                  </a:schemeClr>
                </a:solidFill>
              </a:rPr>
              <a:t>).</a:t>
            </a:r>
          </a:p>
        </p:txBody>
      </p:sp>
    </p:spTree>
    <p:extLst>
      <p:ext uri="{BB962C8B-B14F-4D97-AF65-F5344CB8AC3E}">
        <p14:creationId xmlns:p14="http://schemas.microsoft.com/office/powerpoint/2010/main" val="3954958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17</a:t>
            </a:fld>
            <a:endParaRPr lang="it-IT"/>
          </a:p>
        </p:txBody>
      </p:sp>
      <p:sp>
        <p:nvSpPr>
          <p:cNvPr id="6" name="Rettangolo 5">
            <a:extLst>
              <a:ext uri="{FF2B5EF4-FFF2-40B4-BE49-F238E27FC236}">
                <a16:creationId xmlns:a16="http://schemas.microsoft.com/office/drawing/2014/main" id="{747B1D33-4F14-7548-BA39-C752B1422632}"/>
              </a:ext>
            </a:extLst>
          </p:cNvPr>
          <p:cNvSpPr/>
          <p:nvPr/>
        </p:nvSpPr>
        <p:spPr>
          <a:xfrm>
            <a:off x="672662" y="1275321"/>
            <a:ext cx="10681138" cy="4985980"/>
          </a:xfrm>
          <a:prstGeom prst="rect">
            <a:avLst/>
          </a:prstGeom>
        </p:spPr>
        <p:txBody>
          <a:bodyPr wrap="square">
            <a:spAutoFit/>
          </a:bodyPr>
          <a:lstStyle/>
          <a:p>
            <a:pPr algn="just"/>
            <a:r>
              <a:rPr lang="it-IT" b="1" i="1" u="sng" dirty="0">
                <a:solidFill>
                  <a:schemeClr val="accent1">
                    <a:lumMod val="75000"/>
                  </a:schemeClr>
                </a:solidFill>
              </a:rPr>
              <a:t> </a:t>
            </a:r>
          </a:p>
          <a:p>
            <a:pPr algn="just"/>
            <a:r>
              <a:rPr lang="it-IT" sz="2400" b="1" i="1" u="sng" dirty="0">
                <a:solidFill>
                  <a:schemeClr val="accent1">
                    <a:lumMod val="75000"/>
                  </a:schemeClr>
                </a:solidFill>
                <a:highlight>
                  <a:srgbClr val="FFFF00"/>
                </a:highlight>
              </a:rPr>
              <a:t>Art. 1 - Procedure per l'incentivazione degli investimenti pubblici durante il periodo emergenziale in relazione all'aggiudicazione dei contratti pubblici sotto soglia</a:t>
            </a:r>
          </a:p>
          <a:p>
            <a:pPr algn="just"/>
            <a:r>
              <a:rPr lang="it-IT" sz="2800" b="1" dirty="0">
                <a:solidFill>
                  <a:schemeClr val="accent1">
                    <a:lumMod val="50000"/>
                  </a:schemeClr>
                </a:solidFill>
              </a:rPr>
              <a:t>1. </a:t>
            </a:r>
            <a:r>
              <a:rPr lang="it-IT" sz="2800" b="1" i="1" dirty="0">
                <a:solidFill>
                  <a:schemeClr val="accent1">
                    <a:lumMod val="50000"/>
                  </a:schemeClr>
                </a:solidFill>
              </a:rPr>
              <a:t>Al fine di incentivare gli investimenti pubblici nel settore delle infrastrutture e dei servizi pubblici</a:t>
            </a:r>
            <a:r>
              <a:rPr lang="it-IT" sz="2800" b="1" dirty="0">
                <a:solidFill>
                  <a:schemeClr val="accent1">
                    <a:lumMod val="50000"/>
                  </a:schemeClr>
                </a:solidFill>
              </a:rPr>
              <a:t>, </a:t>
            </a:r>
            <a:r>
              <a:rPr lang="it-IT" sz="2800" b="1" dirty="0" err="1">
                <a:solidFill>
                  <a:schemeClr val="accent1">
                    <a:lumMod val="50000"/>
                  </a:schemeClr>
                </a:solidFill>
              </a:rPr>
              <a:t>nonche</a:t>
            </a:r>
            <a:r>
              <a:rPr lang="it-IT" sz="2800" b="1" dirty="0">
                <a:solidFill>
                  <a:schemeClr val="accent1">
                    <a:lumMod val="50000"/>
                  </a:schemeClr>
                </a:solidFill>
              </a:rPr>
              <a:t>' </a:t>
            </a:r>
            <a:r>
              <a:rPr lang="it-IT" sz="2800" b="1" i="1" dirty="0">
                <a:solidFill>
                  <a:schemeClr val="accent1">
                    <a:lumMod val="50000"/>
                  </a:schemeClr>
                </a:solidFill>
              </a:rPr>
              <a:t>al fine di far fronte alle ricadute economiche negative a seguito delle misure di contenimento e dell'emergenza sanitaria globale del COVID-19</a:t>
            </a:r>
            <a:r>
              <a:rPr lang="it-IT" sz="2800" b="1" dirty="0">
                <a:solidFill>
                  <a:schemeClr val="accent1">
                    <a:lumMod val="50000"/>
                  </a:schemeClr>
                </a:solidFill>
              </a:rPr>
              <a:t>, in deroga agli articoli 36, comma 2, e 157, comma 2, [</a:t>
            </a:r>
            <a:r>
              <a:rPr lang="it-IT" sz="2800" b="1" dirty="0" err="1">
                <a:solidFill>
                  <a:schemeClr val="accent1">
                    <a:lumMod val="50000"/>
                  </a:schemeClr>
                </a:solidFill>
              </a:rPr>
              <a:t>ndr</a:t>
            </a:r>
            <a:r>
              <a:rPr lang="it-IT" sz="2800" b="1" dirty="0">
                <a:solidFill>
                  <a:schemeClr val="accent1">
                    <a:lumMod val="50000"/>
                  </a:schemeClr>
                </a:solidFill>
              </a:rPr>
              <a:t>: incarichi progettazione], del decreto legislativo 18 aprile 2016, n. 50, recante Codice dei contratti pubblici, si applicano le procedure di affidamento di cui ai commi 2, 3 e 4, qualora la determina a contrarre o altro atto di avvio del procedimento equivalente sia adottato entro</a:t>
            </a:r>
            <a:r>
              <a:rPr lang="it-IT" sz="2800" b="1" dirty="0">
                <a:solidFill>
                  <a:schemeClr val="accent1">
                    <a:lumMod val="50000"/>
                  </a:schemeClr>
                </a:solidFill>
                <a:highlight>
                  <a:srgbClr val="00FF00"/>
                </a:highlight>
              </a:rPr>
              <a:t> il 31 dicembre 2021.</a:t>
            </a:r>
          </a:p>
        </p:txBody>
      </p:sp>
      <p:pic>
        <p:nvPicPr>
          <p:cNvPr id="8193" name="Picture 1" descr="page10image46914496">
            <a:extLst>
              <a:ext uri="{FF2B5EF4-FFF2-40B4-BE49-F238E27FC236}">
                <a16:creationId xmlns:a16="http://schemas.microsoft.com/office/drawing/2014/main" id="{C888E8A1-EF6F-4449-8531-D447883E6B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986" y="7819696"/>
            <a:ext cx="9004300" cy="4305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0865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18</a:t>
            </a:fld>
            <a:endParaRPr lang="it-IT"/>
          </a:p>
        </p:txBody>
      </p:sp>
      <p:sp>
        <p:nvSpPr>
          <p:cNvPr id="4" name="CasellaDiTesto 3">
            <a:extLst>
              <a:ext uri="{FF2B5EF4-FFF2-40B4-BE49-F238E27FC236}">
                <a16:creationId xmlns:a16="http://schemas.microsoft.com/office/drawing/2014/main" id="{DEDA1609-687C-DB4B-9319-0ACD26A4A8F7}"/>
              </a:ext>
            </a:extLst>
          </p:cNvPr>
          <p:cNvSpPr txBox="1"/>
          <p:nvPr/>
        </p:nvSpPr>
        <p:spPr>
          <a:xfrm>
            <a:off x="569546" y="1439071"/>
            <a:ext cx="11052908" cy="4524315"/>
          </a:xfrm>
          <a:prstGeom prst="rect">
            <a:avLst/>
          </a:prstGeom>
          <a:noFill/>
        </p:spPr>
        <p:txBody>
          <a:bodyPr wrap="square" rtlCol="0">
            <a:spAutoFit/>
          </a:bodyPr>
          <a:lstStyle/>
          <a:p>
            <a:pPr algn="just"/>
            <a:r>
              <a:rPr lang="it-IT" sz="2400" b="1" dirty="0">
                <a:solidFill>
                  <a:schemeClr val="accent1">
                    <a:lumMod val="50000"/>
                  </a:schemeClr>
                </a:solidFill>
              </a:rPr>
              <a:t> (Segue …Art. 1  comma 1 – </a:t>
            </a:r>
            <a:r>
              <a:rPr lang="it-IT" sz="2400" b="1" dirty="0">
                <a:solidFill>
                  <a:schemeClr val="accent1">
                    <a:lumMod val="50000"/>
                  </a:schemeClr>
                </a:solidFill>
                <a:highlight>
                  <a:srgbClr val="FFFF00"/>
                </a:highlight>
              </a:rPr>
              <a:t>TERMINI PER LA CONCLUSIONE DEL PROCEDIMENTO</a:t>
            </a:r>
            <a:r>
              <a:rPr lang="it-IT" sz="2400" b="1" dirty="0">
                <a:solidFill>
                  <a:schemeClr val="accent1">
                    <a:lumMod val="50000"/>
                  </a:schemeClr>
                </a:solidFill>
              </a:rPr>
              <a:t>)</a:t>
            </a:r>
          </a:p>
          <a:p>
            <a:pPr algn="just"/>
            <a:r>
              <a:rPr lang="it-IT" sz="2400" b="1" dirty="0">
                <a:solidFill>
                  <a:schemeClr val="accent1">
                    <a:lumMod val="50000"/>
                  </a:schemeClr>
                </a:solidFill>
              </a:rPr>
              <a:t>In tali casi, salve le ipotesi in cui la procedura sia sospesa per effetto di provvedimenti dell'autorità giudiziaria, </a:t>
            </a:r>
            <a:r>
              <a:rPr lang="it-IT" sz="2400" b="1" dirty="0">
                <a:solidFill>
                  <a:schemeClr val="accent1">
                    <a:lumMod val="50000"/>
                  </a:schemeClr>
                </a:solidFill>
                <a:highlight>
                  <a:srgbClr val="00FF00"/>
                </a:highlight>
              </a:rPr>
              <a:t>l'aggiudicazione o l'individuazione definitiva del contraente avviene entro il termine di due mesi dalla data di adozione dell'atto di avvio del procedimento</a:t>
            </a:r>
            <a:r>
              <a:rPr lang="it-IT" sz="2400" b="1" dirty="0">
                <a:solidFill>
                  <a:schemeClr val="accent1">
                    <a:lumMod val="50000"/>
                  </a:schemeClr>
                </a:solidFill>
              </a:rPr>
              <a:t>, </a:t>
            </a:r>
            <a:r>
              <a:rPr lang="it-IT" sz="2400" b="1" dirty="0">
                <a:solidFill>
                  <a:schemeClr val="accent1">
                    <a:lumMod val="50000"/>
                  </a:schemeClr>
                </a:solidFill>
                <a:highlight>
                  <a:srgbClr val="00FFFF"/>
                </a:highlight>
              </a:rPr>
              <a:t>aumentati a quattro mesi nei casi di cui al comma 2, lettera b). </a:t>
            </a:r>
            <a:r>
              <a:rPr lang="it-IT" sz="2400" b="1" dirty="0">
                <a:solidFill>
                  <a:schemeClr val="accent1">
                    <a:lumMod val="50000"/>
                  </a:schemeClr>
                </a:solidFill>
              </a:rPr>
              <a:t>Il mancato rispetto dei termini di cui al secondo periodo, la mancata tempestiva stipulazione del contratto e </a:t>
            </a:r>
            <a:r>
              <a:rPr lang="it-IT" sz="2400" b="1" dirty="0">
                <a:solidFill>
                  <a:schemeClr val="accent1">
                    <a:lumMod val="50000"/>
                  </a:schemeClr>
                </a:solidFill>
                <a:highlight>
                  <a:srgbClr val="00FFFF"/>
                </a:highlight>
              </a:rPr>
              <a:t>il tardivo avvio dell'esecuzione dello stesso possono essere valutati ai fini della responsabilità del responsabile unico del procedimento per danno erariale </a:t>
            </a:r>
            <a:r>
              <a:rPr lang="it-IT" sz="2400" b="1" dirty="0">
                <a:solidFill>
                  <a:schemeClr val="accent1">
                    <a:lumMod val="50000"/>
                  </a:schemeClr>
                </a:solidFill>
              </a:rPr>
              <a:t>e, qualora imputabili all'operatore economico, costituiscono </a:t>
            </a:r>
            <a:r>
              <a:rPr lang="it-IT" sz="2400" b="1" dirty="0">
                <a:solidFill>
                  <a:schemeClr val="accent1">
                    <a:lumMod val="50000"/>
                  </a:schemeClr>
                </a:solidFill>
                <a:highlight>
                  <a:srgbClr val="C0C0C0"/>
                </a:highlight>
              </a:rPr>
              <a:t>causa di esclusione dell'operatore dalla procedura o di risoluzione del contratto </a:t>
            </a:r>
            <a:r>
              <a:rPr lang="it-IT" sz="2400" b="1" dirty="0">
                <a:solidFill>
                  <a:schemeClr val="accent1">
                    <a:lumMod val="50000"/>
                  </a:schemeClr>
                </a:solidFill>
              </a:rPr>
              <a:t>per inadempimento che viene senza indugio dichiarata dalla stazione appaltante e opera di diritto.</a:t>
            </a:r>
          </a:p>
        </p:txBody>
      </p:sp>
    </p:spTree>
    <p:extLst>
      <p:ext uri="{BB962C8B-B14F-4D97-AF65-F5344CB8AC3E}">
        <p14:creationId xmlns:p14="http://schemas.microsoft.com/office/powerpoint/2010/main" val="3827819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2314199" y="1682118"/>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6D293B3A-ED5D-D249-B9E1-894FDAA8EBA9}"/>
              </a:ext>
            </a:extLst>
          </p:cNvPr>
          <p:cNvSpPr>
            <a:spLocks noGrp="1"/>
          </p:cNvSpPr>
          <p:nvPr>
            <p:ph type="sldNum" sz="quarter" idx="12"/>
          </p:nvPr>
        </p:nvSpPr>
        <p:spPr/>
        <p:txBody>
          <a:bodyPr/>
          <a:lstStyle/>
          <a:p>
            <a:fld id="{20894FB5-3A48-2C46-8C40-43D9472AF0CB}" type="slidenum">
              <a:rPr lang="it-IT" smtClean="0"/>
              <a:t>19</a:t>
            </a:fld>
            <a:endParaRPr lang="it-IT"/>
          </a:p>
        </p:txBody>
      </p:sp>
      <p:sp>
        <p:nvSpPr>
          <p:cNvPr id="4" name="CasellaDiTesto 3">
            <a:extLst>
              <a:ext uri="{FF2B5EF4-FFF2-40B4-BE49-F238E27FC236}">
                <a16:creationId xmlns:a16="http://schemas.microsoft.com/office/drawing/2014/main" id="{42082259-041F-2848-BE19-4037BD41BDA3}"/>
              </a:ext>
            </a:extLst>
          </p:cNvPr>
          <p:cNvSpPr txBox="1"/>
          <p:nvPr/>
        </p:nvSpPr>
        <p:spPr>
          <a:xfrm>
            <a:off x="1005756" y="982274"/>
            <a:ext cx="10587154" cy="5109091"/>
          </a:xfrm>
          <a:prstGeom prst="rect">
            <a:avLst/>
          </a:prstGeom>
          <a:noFill/>
        </p:spPr>
        <p:txBody>
          <a:bodyPr wrap="square" rtlCol="0">
            <a:spAutoFit/>
          </a:bodyPr>
          <a:lstStyle/>
          <a:p>
            <a:pPr algn="ctr"/>
            <a:endParaRPr lang="it-IT" sz="3200" b="1" dirty="0">
              <a:solidFill>
                <a:srgbClr val="5B9BD5"/>
              </a:solidFill>
            </a:endParaRPr>
          </a:p>
          <a:p>
            <a:pPr algn="just"/>
            <a:r>
              <a:rPr lang="it-IT" sz="2000" b="1" i="1" dirty="0">
                <a:solidFill>
                  <a:schemeClr val="accent1">
                    <a:lumMod val="50000"/>
                  </a:schemeClr>
                </a:solidFill>
              </a:rPr>
              <a:t>(segue…Art. 1 comma 2) </a:t>
            </a:r>
            <a:r>
              <a:rPr lang="it-IT" sz="2000" b="1" i="1" u="sng" dirty="0">
                <a:solidFill>
                  <a:schemeClr val="accent1">
                    <a:lumMod val="75000"/>
                  </a:schemeClr>
                </a:solidFill>
                <a:highlight>
                  <a:srgbClr val="FFFF00"/>
                </a:highlight>
              </a:rPr>
              <a:t>Art. 1 - Procedure per l'incentivazione degli investimenti pubblici durante il periodo emergenziale in relazione all'aggiudicazione dei contratti pubblici sotto soglia:</a:t>
            </a:r>
          </a:p>
          <a:p>
            <a:pPr algn="just"/>
            <a:endParaRPr lang="it-IT" sz="2000" b="1" i="1" u="sng" dirty="0">
              <a:solidFill>
                <a:schemeClr val="accent1">
                  <a:lumMod val="75000"/>
                </a:schemeClr>
              </a:solidFill>
              <a:highlight>
                <a:srgbClr val="FFFF00"/>
              </a:highlight>
            </a:endParaRPr>
          </a:p>
          <a:p>
            <a:pPr algn="just"/>
            <a:r>
              <a:rPr lang="it-IT" sz="2800" b="1" i="1" dirty="0">
                <a:solidFill>
                  <a:schemeClr val="accent1">
                    <a:lumMod val="50000"/>
                  </a:schemeClr>
                </a:solidFill>
              </a:rPr>
              <a:t>2. Fermo restando quanto previsto dagli articoli 37 e 38 (</a:t>
            </a:r>
            <a:r>
              <a:rPr lang="it-IT" sz="2000" b="1" i="1" dirty="0">
                <a:solidFill>
                  <a:schemeClr val="accent1">
                    <a:lumMod val="50000"/>
                  </a:schemeClr>
                </a:solidFill>
                <a:highlight>
                  <a:srgbClr val="FFFF00"/>
                </a:highlight>
              </a:rPr>
              <a:t>NDR: Art. 37. Aggregazioni e centralizzazione delle committenze -Art. 38. Qualificazione delle stazioni appaltanti e centrali di committenza) </a:t>
            </a:r>
            <a:r>
              <a:rPr lang="it-IT" sz="2800" b="1" i="1" dirty="0">
                <a:solidFill>
                  <a:schemeClr val="accent1">
                    <a:lumMod val="50000"/>
                  </a:schemeClr>
                </a:solidFill>
              </a:rPr>
              <a:t>del decreto legislativo n. 50 del 2016, le stazioni appaltanti </a:t>
            </a:r>
            <a:r>
              <a:rPr lang="it-IT" sz="2800" b="1" i="1" u="sng" dirty="0">
                <a:solidFill>
                  <a:schemeClr val="accent1">
                    <a:lumMod val="50000"/>
                  </a:schemeClr>
                </a:solidFill>
              </a:rPr>
              <a:t>procedono all'affidamento delle </a:t>
            </a:r>
            <a:r>
              <a:rPr lang="it-IT" sz="2800" b="1" i="1" u="sng" dirty="0" err="1">
                <a:solidFill>
                  <a:schemeClr val="accent1">
                    <a:lumMod val="50000"/>
                  </a:schemeClr>
                </a:solidFill>
              </a:rPr>
              <a:t>attivita'</a:t>
            </a:r>
            <a:r>
              <a:rPr lang="it-IT" sz="2800" b="1" i="1" u="sng" dirty="0">
                <a:solidFill>
                  <a:schemeClr val="accent1">
                    <a:lumMod val="50000"/>
                  </a:schemeClr>
                </a:solidFill>
              </a:rPr>
              <a:t> di esecuzione di lavori, servizi e forniture, </a:t>
            </a:r>
            <a:r>
              <a:rPr lang="it-IT" sz="2800" b="1" i="1" u="sng" dirty="0" err="1">
                <a:solidFill>
                  <a:schemeClr val="accent1">
                    <a:lumMod val="50000"/>
                  </a:schemeClr>
                </a:solidFill>
              </a:rPr>
              <a:t>nonche</a:t>
            </a:r>
            <a:r>
              <a:rPr lang="it-IT" sz="2800" b="1" i="1" u="sng" dirty="0">
                <a:solidFill>
                  <a:schemeClr val="accent1">
                    <a:lumMod val="50000"/>
                  </a:schemeClr>
                </a:solidFill>
              </a:rPr>
              <a:t>' dei servizi di ingegneria e architettura, inclusa </a:t>
            </a:r>
            <a:r>
              <a:rPr lang="it-IT" sz="2800" b="1" i="1" u="sng" dirty="0" err="1">
                <a:solidFill>
                  <a:schemeClr val="accent1">
                    <a:lumMod val="50000"/>
                  </a:schemeClr>
                </a:solidFill>
              </a:rPr>
              <a:t>l'attivita'</a:t>
            </a:r>
            <a:r>
              <a:rPr lang="it-IT" sz="2800" b="1" i="1" u="sng" dirty="0">
                <a:solidFill>
                  <a:schemeClr val="accent1">
                    <a:lumMod val="50000"/>
                  </a:schemeClr>
                </a:solidFill>
              </a:rPr>
              <a:t> di progettazione, di importo inferiore alle soglie di cui all'articolo 35 del decreto legislativo n. 50 del 2016 secondo le seguenti </a:t>
            </a:r>
            <a:r>
              <a:rPr lang="it-IT" sz="2800" b="1" i="1" u="sng" dirty="0" err="1">
                <a:solidFill>
                  <a:schemeClr val="accent1">
                    <a:lumMod val="50000"/>
                  </a:schemeClr>
                </a:solidFill>
              </a:rPr>
              <a:t>modalita'</a:t>
            </a:r>
            <a:r>
              <a:rPr lang="it-IT" sz="2800" b="1" i="1" u="sng" dirty="0">
                <a:solidFill>
                  <a:schemeClr val="accent1">
                    <a:lumMod val="50000"/>
                  </a:schemeClr>
                </a:solidFill>
              </a:rPr>
              <a:t>:</a:t>
            </a:r>
          </a:p>
          <a:p>
            <a:endParaRPr lang="it-IT" dirty="0"/>
          </a:p>
        </p:txBody>
      </p:sp>
    </p:spTree>
    <p:extLst>
      <p:ext uri="{BB962C8B-B14F-4D97-AF65-F5344CB8AC3E}">
        <p14:creationId xmlns:p14="http://schemas.microsoft.com/office/powerpoint/2010/main" val="1569272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79F401A4-898A-344A-9A2C-7567921C8FC6}"/>
              </a:ext>
            </a:extLst>
          </p:cNvPr>
          <p:cNvSpPr>
            <a:spLocks noGrp="1"/>
          </p:cNvSpPr>
          <p:nvPr>
            <p:ph type="sldNum" sz="quarter" idx="12"/>
          </p:nvPr>
        </p:nvSpPr>
        <p:spPr/>
        <p:txBody>
          <a:bodyPr/>
          <a:lstStyle/>
          <a:p>
            <a:fld id="{20894FB5-3A48-2C46-8C40-43D9472AF0CB}" type="slidenum">
              <a:rPr lang="it-IT" smtClean="0"/>
              <a:t>2</a:t>
            </a:fld>
            <a:endParaRPr lang="it-IT"/>
          </a:p>
        </p:txBody>
      </p:sp>
      <p:sp>
        <p:nvSpPr>
          <p:cNvPr id="3" name="Rettangolo 2">
            <a:extLst>
              <a:ext uri="{FF2B5EF4-FFF2-40B4-BE49-F238E27FC236}">
                <a16:creationId xmlns:a16="http://schemas.microsoft.com/office/drawing/2014/main" id="{4FF480A0-2B69-E445-B844-75A03EEDB326}"/>
              </a:ext>
            </a:extLst>
          </p:cNvPr>
          <p:cNvSpPr/>
          <p:nvPr/>
        </p:nvSpPr>
        <p:spPr>
          <a:xfrm>
            <a:off x="1219200" y="2690336"/>
            <a:ext cx="10352690" cy="2554545"/>
          </a:xfrm>
          <a:prstGeom prst="rect">
            <a:avLst/>
          </a:prstGeom>
        </p:spPr>
        <p:txBody>
          <a:bodyPr wrap="square">
            <a:spAutoFit/>
          </a:bodyPr>
          <a:lstStyle/>
          <a:p>
            <a:pPr algn="ctr"/>
            <a:r>
              <a:rPr lang="it-IT" sz="3200" b="1" dirty="0">
                <a:solidFill>
                  <a:schemeClr val="accent1">
                    <a:lumMod val="50000"/>
                  </a:schemeClr>
                </a:solidFill>
                <a:latin typeface="ArialMT"/>
              </a:rPr>
              <a:t>La legge 11 settembre 2020, n. 120 pubblicata in GU il 14 settembre 2020, ha convertito in legge -con una serie di rilevanti modificazioni- il decreto legge 16 luglio 2020, n. 76, recante misure urgenti per la semplificazione e l’innovazione digitale.</a:t>
            </a:r>
          </a:p>
        </p:txBody>
      </p:sp>
    </p:spTree>
    <p:extLst>
      <p:ext uri="{BB962C8B-B14F-4D97-AF65-F5344CB8AC3E}">
        <p14:creationId xmlns:p14="http://schemas.microsoft.com/office/powerpoint/2010/main" val="3542430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6358760" y="662043"/>
            <a:ext cx="5118539" cy="6863417"/>
          </a:xfrm>
          <a:prstGeom prst="rect">
            <a:avLst/>
          </a:prstGeom>
          <a:noFill/>
        </p:spPr>
        <p:txBody>
          <a:bodyPr wrap="square" rtlCol="0">
            <a:spAutoFit/>
          </a:bodyPr>
          <a:lstStyle/>
          <a:p>
            <a:endParaRPr lang="it-IT" sz="2500" dirty="0">
              <a:solidFill>
                <a:schemeClr val="accent1">
                  <a:lumMod val="50000"/>
                </a:schemeClr>
              </a:solidFill>
            </a:endParaRPr>
          </a:p>
          <a:p>
            <a:r>
              <a:rPr lang="it-IT" sz="2800" b="1" dirty="0">
                <a:solidFill>
                  <a:schemeClr val="accent1">
                    <a:lumMod val="50000"/>
                  </a:schemeClr>
                </a:solidFill>
                <a:highlight>
                  <a:srgbClr val="00FFFF"/>
                </a:highlight>
              </a:rPr>
              <a:t>Art. 1 c. 2- D.L. 76/20 FORMULAZIONE POST L. 120/20</a:t>
            </a:r>
          </a:p>
          <a:p>
            <a:endParaRPr lang="it-IT" sz="2800" b="1" dirty="0">
              <a:solidFill>
                <a:schemeClr val="accent1">
                  <a:lumMod val="50000"/>
                </a:schemeClr>
              </a:solidFill>
            </a:endParaRPr>
          </a:p>
          <a:p>
            <a:pPr algn="just"/>
            <a:r>
              <a:rPr lang="it-IT" sz="3200" b="1" dirty="0">
                <a:solidFill>
                  <a:schemeClr val="accent1">
                    <a:lumMod val="50000"/>
                  </a:schemeClr>
                </a:solidFill>
              </a:rPr>
              <a:t>a) </a:t>
            </a:r>
            <a:r>
              <a:rPr lang="it-IT" sz="3200" b="1" dirty="0">
                <a:solidFill>
                  <a:schemeClr val="accent1">
                    <a:lumMod val="50000"/>
                  </a:schemeClr>
                </a:solidFill>
                <a:highlight>
                  <a:srgbClr val="00FF00"/>
                </a:highlight>
              </a:rPr>
              <a:t>affidamento diretto </a:t>
            </a:r>
            <a:r>
              <a:rPr lang="it-IT" sz="3200" b="1" dirty="0">
                <a:solidFill>
                  <a:schemeClr val="accent1">
                    <a:lumMod val="50000"/>
                  </a:schemeClr>
                </a:solidFill>
              </a:rPr>
              <a:t>per </a:t>
            </a:r>
            <a:r>
              <a:rPr lang="it-IT" sz="3200" b="1" dirty="0">
                <a:solidFill>
                  <a:schemeClr val="accent1">
                    <a:lumMod val="50000"/>
                  </a:schemeClr>
                </a:solidFill>
                <a:highlight>
                  <a:srgbClr val="FFFF00"/>
                </a:highlight>
              </a:rPr>
              <a:t>lavori</a:t>
            </a:r>
            <a:r>
              <a:rPr lang="it-IT" sz="3200" b="1" dirty="0">
                <a:solidFill>
                  <a:schemeClr val="accent1">
                    <a:lumMod val="50000"/>
                  </a:schemeClr>
                </a:solidFill>
              </a:rPr>
              <a:t> di importo inferiore a </a:t>
            </a:r>
            <a:r>
              <a:rPr lang="it-IT" sz="3200" b="1" dirty="0">
                <a:solidFill>
                  <a:schemeClr val="accent1">
                    <a:lumMod val="50000"/>
                  </a:schemeClr>
                </a:solidFill>
                <a:highlight>
                  <a:srgbClr val="FFFF00"/>
                </a:highlight>
              </a:rPr>
              <a:t>150.000 euro </a:t>
            </a:r>
            <a:r>
              <a:rPr lang="it-IT" sz="3200" b="1" dirty="0">
                <a:solidFill>
                  <a:schemeClr val="accent1">
                    <a:lumMod val="50000"/>
                  </a:schemeClr>
                </a:solidFill>
              </a:rPr>
              <a:t>e per </a:t>
            </a:r>
            <a:r>
              <a:rPr lang="it-IT" sz="3200" b="1" dirty="0">
                <a:solidFill>
                  <a:schemeClr val="accent1">
                    <a:lumMod val="50000"/>
                  </a:schemeClr>
                </a:solidFill>
                <a:highlight>
                  <a:srgbClr val="00FF00"/>
                </a:highlight>
              </a:rPr>
              <a:t>servizi e forniture,</a:t>
            </a:r>
            <a:r>
              <a:rPr lang="it-IT" sz="3200" b="1" dirty="0">
                <a:solidFill>
                  <a:schemeClr val="accent1">
                    <a:lumMod val="50000"/>
                  </a:schemeClr>
                </a:solidFill>
              </a:rPr>
              <a:t> ivi compresi i servizi di ingegneria e architettura e </a:t>
            </a:r>
            <a:r>
              <a:rPr lang="it-IT" sz="3200" b="1" dirty="0" err="1">
                <a:solidFill>
                  <a:schemeClr val="accent1">
                    <a:lumMod val="50000"/>
                  </a:schemeClr>
                </a:solidFill>
              </a:rPr>
              <a:t>l'attivita'</a:t>
            </a:r>
            <a:r>
              <a:rPr lang="it-IT" sz="3200" b="1" dirty="0">
                <a:solidFill>
                  <a:schemeClr val="accent1">
                    <a:lumMod val="50000"/>
                  </a:schemeClr>
                </a:solidFill>
              </a:rPr>
              <a:t> di progettazione, di importo inferiore a </a:t>
            </a:r>
            <a:r>
              <a:rPr lang="it-IT" sz="3200" b="1" dirty="0">
                <a:solidFill>
                  <a:schemeClr val="accent1">
                    <a:lumMod val="50000"/>
                  </a:schemeClr>
                </a:solidFill>
                <a:highlight>
                  <a:srgbClr val="00FF00"/>
                </a:highlight>
              </a:rPr>
              <a:t>75.000 euro</a:t>
            </a:r>
            <a:r>
              <a:rPr lang="it-IT" sz="3200" b="1" dirty="0">
                <a:solidFill>
                  <a:schemeClr val="accent1">
                    <a:lumMod val="50000"/>
                  </a:schemeClr>
                </a:solidFill>
              </a:rPr>
              <a:t>;</a:t>
            </a:r>
          </a:p>
          <a:p>
            <a:endParaRPr lang="it-IT" sz="2500" dirty="0">
              <a:solidFill>
                <a:schemeClr val="accent1">
                  <a:lumMod val="50000"/>
                </a:schemeClr>
              </a:solidFill>
            </a:endParaRPr>
          </a:p>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20</a:t>
            </a:fld>
            <a:endParaRPr lang="it-IT"/>
          </a:p>
        </p:txBody>
      </p:sp>
      <p:sp>
        <p:nvSpPr>
          <p:cNvPr id="5" name="Rettangolo 4">
            <a:extLst>
              <a:ext uri="{FF2B5EF4-FFF2-40B4-BE49-F238E27FC236}">
                <a16:creationId xmlns:a16="http://schemas.microsoft.com/office/drawing/2014/main" id="{06DE5C2D-7DD2-1A44-B32E-C2AF0BF10A1F}"/>
              </a:ext>
            </a:extLst>
          </p:cNvPr>
          <p:cNvSpPr/>
          <p:nvPr/>
        </p:nvSpPr>
        <p:spPr>
          <a:xfrm>
            <a:off x="378372" y="1429407"/>
            <a:ext cx="5454870" cy="4031873"/>
          </a:xfrm>
          <a:prstGeom prst="rect">
            <a:avLst/>
          </a:prstGeom>
        </p:spPr>
        <p:txBody>
          <a:bodyPr wrap="square">
            <a:spAutoFit/>
          </a:bodyPr>
          <a:lstStyle/>
          <a:p>
            <a:r>
              <a:rPr lang="it-IT" sz="3200" b="1" dirty="0">
                <a:solidFill>
                  <a:schemeClr val="accent1">
                    <a:lumMod val="50000"/>
                  </a:schemeClr>
                </a:solidFill>
              </a:rPr>
              <a:t> Art. 1 c. 2- Testo del DL 76/20</a:t>
            </a:r>
          </a:p>
          <a:p>
            <a:pPr marL="514350" indent="-514350" algn="just">
              <a:buAutoNum type="alphaLcParenR"/>
            </a:pPr>
            <a:r>
              <a:rPr lang="it-IT" sz="3200" b="1" dirty="0">
                <a:solidFill>
                  <a:schemeClr val="accent1">
                    <a:lumMod val="50000"/>
                  </a:schemeClr>
                </a:solidFill>
                <a:highlight>
                  <a:srgbClr val="00FF00"/>
                </a:highlight>
              </a:rPr>
              <a:t>affidamento diretto </a:t>
            </a:r>
            <a:r>
              <a:rPr lang="it-IT" sz="3200" b="1" dirty="0">
                <a:solidFill>
                  <a:schemeClr val="accent1">
                    <a:lumMod val="50000"/>
                  </a:schemeClr>
                </a:solidFill>
              </a:rPr>
              <a:t>per lavori, servizi e forniture di importo inferiore a 150.000 euro e, comunque, per servizi e forniture nei limiti delle soglie di cui al citato articolo 35;</a:t>
            </a:r>
          </a:p>
        </p:txBody>
      </p:sp>
    </p:spTree>
    <p:extLst>
      <p:ext uri="{BB962C8B-B14F-4D97-AF65-F5344CB8AC3E}">
        <p14:creationId xmlns:p14="http://schemas.microsoft.com/office/powerpoint/2010/main" val="3150379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21</a:t>
            </a:fld>
            <a:endParaRPr lang="it-IT"/>
          </a:p>
        </p:txBody>
      </p:sp>
      <p:sp>
        <p:nvSpPr>
          <p:cNvPr id="4" name="CasellaDiTesto 3">
            <a:extLst>
              <a:ext uri="{FF2B5EF4-FFF2-40B4-BE49-F238E27FC236}">
                <a16:creationId xmlns:a16="http://schemas.microsoft.com/office/drawing/2014/main" id="{091559DE-D94F-CF4B-B923-5C94DC6C28C6}"/>
              </a:ext>
            </a:extLst>
          </p:cNvPr>
          <p:cNvSpPr txBox="1"/>
          <p:nvPr/>
        </p:nvSpPr>
        <p:spPr>
          <a:xfrm>
            <a:off x="756745" y="1408386"/>
            <a:ext cx="10888717" cy="5139869"/>
          </a:xfrm>
          <a:prstGeom prst="rect">
            <a:avLst/>
          </a:prstGeom>
          <a:noFill/>
        </p:spPr>
        <p:txBody>
          <a:bodyPr wrap="square" rtlCol="0">
            <a:spAutoFit/>
          </a:bodyPr>
          <a:lstStyle/>
          <a:p>
            <a:pPr algn="ctr"/>
            <a:r>
              <a:rPr lang="it-IT" sz="2400" b="1" dirty="0">
                <a:solidFill>
                  <a:schemeClr val="accent1">
                    <a:lumMod val="50000"/>
                  </a:schemeClr>
                </a:solidFill>
                <a:highlight>
                  <a:srgbClr val="FFFF00"/>
                </a:highlight>
              </a:rPr>
              <a:t>APPROFONDIMENTO SU AFFIDAMENTO DIRETTO EX ART. 1, COMMA 2 </a:t>
            </a:r>
            <a:r>
              <a:rPr lang="it-IT" sz="2400" b="1" dirty="0" err="1">
                <a:solidFill>
                  <a:schemeClr val="accent1">
                    <a:lumMod val="50000"/>
                  </a:schemeClr>
                </a:solidFill>
                <a:highlight>
                  <a:srgbClr val="FFFF00"/>
                </a:highlight>
              </a:rPr>
              <a:t>Lett</a:t>
            </a:r>
            <a:r>
              <a:rPr lang="it-IT" sz="2400" b="1" dirty="0">
                <a:solidFill>
                  <a:schemeClr val="accent1">
                    <a:lumMod val="50000"/>
                  </a:schemeClr>
                </a:solidFill>
                <a:highlight>
                  <a:srgbClr val="FFFF00"/>
                </a:highlight>
              </a:rPr>
              <a:t>. a) DEL D.L. 76/2020</a:t>
            </a:r>
          </a:p>
          <a:p>
            <a:pPr algn="just"/>
            <a:r>
              <a:rPr lang="it-IT" sz="2800" b="1" dirty="0">
                <a:solidFill>
                  <a:schemeClr val="accent1">
                    <a:lumMod val="50000"/>
                  </a:schemeClr>
                </a:solidFill>
              </a:rPr>
              <a:t>Il regime derogatorio descrive un affidamento diretto cd. «puro» rapportabile a quello statuito dall’art. 36, comma 2, </a:t>
            </a:r>
            <a:r>
              <a:rPr lang="it-IT" sz="2800" b="1" dirty="0" err="1">
                <a:solidFill>
                  <a:schemeClr val="accent1">
                    <a:lumMod val="50000"/>
                  </a:schemeClr>
                </a:solidFill>
              </a:rPr>
              <a:t>lett</a:t>
            </a:r>
            <a:r>
              <a:rPr lang="it-IT" sz="2800" b="1" dirty="0">
                <a:solidFill>
                  <a:schemeClr val="accent1">
                    <a:lumMod val="50000"/>
                  </a:schemeClr>
                </a:solidFill>
              </a:rPr>
              <a:t>. a) del Codice dei contratti pubblici (si veda per la definizione </a:t>
            </a:r>
            <a:r>
              <a:rPr lang="it-IT" sz="2800" b="1" dirty="0" err="1">
                <a:solidFill>
                  <a:schemeClr val="accent1">
                    <a:lumMod val="50000"/>
                  </a:schemeClr>
                </a:solidFill>
              </a:rPr>
              <a:t>Anac</a:t>
            </a:r>
            <a:r>
              <a:rPr lang="it-IT" sz="2800" b="1" dirty="0">
                <a:solidFill>
                  <a:schemeClr val="accent1">
                    <a:lumMod val="50000"/>
                  </a:schemeClr>
                </a:solidFill>
              </a:rPr>
              <a:t>, delibera n. 569 del 1° luglio 2020). Si ritengono ancora pienamente applicabili le linee guida ANAC n.4, confermate da ampia giurisprudenza in ordine all’applicazione del principio di rotazione, alla </a:t>
            </a:r>
            <a:r>
              <a:rPr lang="it-IT" sz="2800" b="1" dirty="0" err="1">
                <a:solidFill>
                  <a:schemeClr val="accent1">
                    <a:lumMod val="50000"/>
                  </a:schemeClr>
                </a:solidFill>
              </a:rPr>
              <a:t>possibilita</a:t>
            </a:r>
            <a:r>
              <a:rPr lang="it-IT" sz="2800" b="1" dirty="0">
                <a:solidFill>
                  <a:schemeClr val="accent1">
                    <a:lumMod val="50000"/>
                  </a:schemeClr>
                </a:solidFill>
              </a:rPr>
              <a:t>̀ di non applicarlo quando scelgano di sviluppare le procedure con ampio confronto di mercato e alla necessità di motivare la sussistenza di particolari presupposti quando intendano derogare alla sua applicazione</a:t>
            </a:r>
            <a:r>
              <a:rPr lang="it-IT" sz="2400" b="1" dirty="0">
                <a:solidFill>
                  <a:schemeClr val="accent1">
                    <a:lumMod val="50000"/>
                  </a:schemeClr>
                </a:solidFill>
                <a:highlight>
                  <a:srgbClr val="FFFF00"/>
                </a:highlight>
              </a:rPr>
              <a:t>.</a:t>
            </a:r>
            <a:endParaRPr lang="it-IT" sz="2400" b="1" dirty="0">
              <a:highlight>
                <a:srgbClr val="FFFF00"/>
              </a:highlight>
            </a:endParaRPr>
          </a:p>
        </p:txBody>
      </p:sp>
    </p:spTree>
    <p:extLst>
      <p:ext uri="{BB962C8B-B14F-4D97-AF65-F5344CB8AC3E}">
        <p14:creationId xmlns:p14="http://schemas.microsoft.com/office/powerpoint/2010/main" val="33375872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22</a:t>
            </a:fld>
            <a:endParaRPr lang="it-IT"/>
          </a:p>
        </p:txBody>
      </p:sp>
      <p:sp>
        <p:nvSpPr>
          <p:cNvPr id="4" name="CasellaDiTesto 3">
            <a:extLst>
              <a:ext uri="{FF2B5EF4-FFF2-40B4-BE49-F238E27FC236}">
                <a16:creationId xmlns:a16="http://schemas.microsoft.com/office/drawing/2014/main" id="{091559DE-D94F-CF4B-B923-5C94DC6C28C6}"/>
              </a:ext>
            </a:extLst>
          </p:cNvPr>
          <p:cNvSpPr txBox="1"/>
          <p:nvPr/>
        </p:nvSpPr>
        <p:spPr>
          <a:xfrm>
            <a:off x="756745" y="1408386"/>
            <a:ext cx="10888717" cy="4585871"/>
          </a:xfrm>
          <a:prstGeom prst="rect">
            <a:avLst/>
          </a:prstGeom>
          <a:noFill/>
        </p:spPr>
        <p:txBody>
          <a:bodyPr wrap="square" rtlCol="0">
            <a:spAutoFit/>
          </a:bodyPr>
          <a:lstStyle/>
          <a:p>
            <a:pPr algn="ctr"/>
            <a:r>
              <a:rPr lang="it-IT" sz="2400" b="1" dirty="0">
                <a:solidFill>
                  <a:schemeClr val="accent1">
                    <a:lumMod val="50000"/>
                  </a:schemeClr>
                </a:solidFill>
                <a:highlight>
                  <a:srgbClr val="FFFF00"/>
                </a:highlight>
              </a:rPr>
              <a:t>APPROFONDIMENTO SU AFFIDAMENTO DIRETTO EX ART. 1, COMMA 2 </a:t>
            </a:r>
            <a:r>
              <a:rPr lang="it-IT" sz="2400" b="1" dirty="0" err="1">
                <a:solidFill>
                  <a:schemeClr val="accent1">
                    <a:lumMod val="50000"/>
                  </a:schemeClr>
                </a:solidFill>
                <a:highlight>
                  <a:srgbClr val="FFFF00"/>
                </a:highlight>
              </a:rPr>
              <a:t>Lett</a:t>
            </a:r>
            <a:r>
              <a:rPr lang="it-IT" sz="2400" b="1" dirty="0">
                <a:solidFill>
                  <a:schemeClr val="accent1">
                    <a:lumMod val="50000"/>
                  </a:schemeClr>
                </a:solidFill>
                <a:highlight>
                  <a:srgbClr val="FFFF00"/>
                </a:highlight>
              </a:rPr>
              <a:t>. a) DEL D.L. 76/2020</a:t>
            </a:r>
          </a:p>
          <a:p>
            <a:pPr algn="ctr"/>
            <a:endParaRPr lang="it-IT" sz="2400" b="1" dirty="0">
              <a:solidFill>
                <a:schemeClr val="accent1">
                  <a:lumMod val="50000"/>
                </a:schemeClr>
              </a:solidFill>
              <a:highlight>
                <a:srgbClr val="FFFF00"/>
              </a:highlight>
            </a:endParaRPr>
          </a:p>
          <a:p>
            <a:pPr algn="ctr"/>
            <a:r>
              <a:rPr lang="it-IT" sz="2800" b="1" dirty="0">
                <a:solidFill>
                  <a:schemeClr val="accent1">
                    <a:lumMod val="50000"/>
                  </a:schemeClr>
                </a:solidFill>
              </a:rPr>
              <a:t>ATTENZIONE! </a:t>
            </a:r>
          </a:p>
          <a:p>
            <a:pPr algn="just"/>
            <a:r>
              <a:rPr lang="it-IT" sz="2800" b="1" dirty="0">
                <a:solidFill>
                  <a:schemeClr val="accent1">
                    <a:lumMod val="50000"/>
                  </a:schemeClr>
                </a:solidFill>
              </a:rPr>
              <a:t>a) sino a modifica, per l’affidamento diretto eccedente i 40.000 euro, le stazioni appaltanti devono acquisire il CIG «ordinario»; </a:t>
            </a:r>
          </a:p>
          <a:p>
            <a:pPr algn="just"/>
            <a:r>
              <a:rPr lang="it-IT" sz="2800" b="1" dirty="0">
                <a:solidFill>
                  <a:schemeClr val="accent1">
                    <a:lumMod val="50000"/>
                  </a:schemeClr>
                </a:solidFill>
              </a:rPr>
              <a:t>b) sino a modifica, in relazione alle comunicazioni obbligatorie verso </a:t>
            </a:r>
            <a:r>
              <a:rPr lang="it-IT" sz="2800" b="1" dirty="0" err="1">
                <a:solidFill>
                  <a:schemeClr val="accent1">
                    <a:lumMod val="50000"/>
                  </a:schemeClr>
                </a:solidFill>
              </a:rPr>
              <a:t>l’Anac</a:t>
            </a:r>
            <a:r>
              <a:rPr lang="it-IT" sz="2800" b="1" dirty="0">
                <a:solidFill>
                  <a:schemeClr val="accent1">
                    <a:lumMod val="50000"/>
                  </a:schemeClr>
                </a:solidFill>
              </a:rPr>
              <a:t> (mediante il sistema </a:t>
            </a:r>
            <a:r>
              <a:rPr lang="it-IT" sz="2800" b="1" dirty="0" err="1">
                <a:solidFill>
                  <a:schemeClr val="accent1">
                    <a:lumMod val="50000"/>
                  </a:schemeClr>
                </a:solidFill>
              </a:rPr>
              <a:t>Simog</a:t>
            </a:r>
            <a:r>
              <a:rPr lang="it-IT" sz="2800" b="1" dirty="0">
                <a:solidFill>
                  <a:schemeClr val="accent1">
                    <a:lumMod val="50000"/>
                  </a:schemeClr>
                </a:solidFill>
              </a:rPr>
              <a:t>), continuano a valere le regole dalla stessa definite in modo differenziato per gli affidamenti di valore inferiore e superiore ai 40.000 euro. </a:t>
            </a:r>
          </a:p>
          <a:p>
            <a:pPr algn="ctr"/>
            <a:endParaRPr lang="it-IT" sz="2400" b="1" dirty="0">
              <a:highlight>
                <a:srgbClr val="FFFF00"/>
              </a:highlight>
            </a:endParaRPr>
          </a:p>
        </p:txBody>
      </p:sp>
    </p:spTree>
    <p:extLst>
      <p:ext uri="{BB962C8B-B14F-4D97-AF65-F5344CB8AC3E}">
        <p14:creationId xmlns:p14="http://schemas.microsoft.com/office/powerpoint/2010/main" val="2002283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23</a:t>
            </a:fld>
            <a:endParaRPr lang="it-IT"/>
          </a:p>
        </p:txBody>
      </p:sp>
      <p:sp>
        <p:nvSpPr>
          <p:cNvPr id="5" name="Rettangolo 4">
            <a:extLst>
              <a:ext uri="{FF2B5EF4-FFF2-40B4-BE49-F238E27FC236}">
                <a16:creationId xmlns:a16="http://schemas.microsoft.com/office/drawing/2014/main" id="{62824E78-3D1E-BF45-A360-DFB308FD086E}"/>
              </a:ext>
            </a:extLst>
          </p:cNvPr>
          <p:cNvSpPr/>
          <p:nvPr/>
        </p:nvSpPr>
        <p:spPr>
          <a:xfrm>
            <a:off x="147145" y="719832"/>
            <a:ext cx="11897710" cy="6001643"/>
          </a:xfrm>
          <a:prstGeom prst="rect">
            <a:avLst/>
          </a:prstGeom>
        </p:spPr>
        <p:txBody>
          <a:bodyPr wrap="square">
            <a:spAutoFit/>
          </a:bodyPr>
          <a:lstStyle/>
          <a:p>
            <a:pPr algn="ctr"/>
            <a:r>
              <a:rPr lang="it-IT" sz="2400" b="1" i="1" dirty="0">
                <a:solidFill>
                  <a:schemeClr val="accent1">
                    <a:lumMod val="50000"/>
                  </a:schemeClr>
                </a:solidFill>
                <a:latin typeface="Arial" panose="020B0604020202020204" pitchFamily="34" charset="0"/>
              </a:rPr>
              <a:t>(segue…D.L. 76/20 - Art. 1 c. 2) </a:t>
            </a:r>
            <a:endParaRPr lang="it-IT" sz="2400" dirty="0">
              <a:solidFill>
                <a:schemeClr val="accent1">
                  <a:lumMod val="50000"/>
                </a:schemeClr>
              </a:solidFill>
            </a:endParaRPr>
          </a:p>
          <a:p>
            <a:pPr algn="just"/>
            <a:r>
              <a:rPr lang="it-IT" sz="2400" b="1" dirty="0">
                <a:solidFill>
                  <a:schemeClr val="accent1">
                    <a:lumMod val="50000"/>
                  </a:schemeClr>
                </a:solidFill>
                <a:latin typeface="ArialMT"/>
              </a:rPr>
              <a:t>b) </a:t>
            </a:r>
            <a:r>
              <a:rPr lang="it-IT" sz="2400" b="1" dirty="0">
                <a:solidFill>
                  <a:schemeClr val="accent1">
                    <a:lumMod val="50000"/>
                  </a:schemeClr>
                </a:solidFill>
                <a:highlight>
                  <a:srgbClr val="FF0000"/>
                </a:highlight>
                <a:latin typeface="ArialMT"/>
              </a:rPr>
              <a:t>procedura negoziata, senza bando, di cui all'articolo 63 </a:t>
            </a:r>
            <a:r>
              <a:rPr lang="it-IT" sz="2400" b="1" dirty="0">
                <a:solidFill>
                  <a:schemeClr val="accent1">
                    <a:lumMod val="50000"/>
                  </a:schemeClr>
                </a:solidFill>
                <a:latin typeface="ArialMT"/>
              </a:rPr>
              <a:t>del decreto legislativo n. 50 del 2016, previa consultazione di almeno cinque operatori economici, ove esistenti, nel rispetto di un </a:t>
            </a:r>
            <a:r>
              <a:rPr lang="it-IT" sz="2400" b="1" dirty="0">
                <a:solidFill>
                  <a:schemeClr val="accent1">
                    <a:lumMod val="50000"/>
                  </a:schemeClr>
                </a:solidFill>
                <a:latin typeface="Arial" panose="020B0604020202020204" pitchFamily="34" charset="0"/>
              </a:rPr>
              <a:t>criterio di rotazione degli inviti</a:t>
            </a:r>
            <a:r>
              <a:rPr lang="it-IT" sz="2400" b="1" dirty="0">
                <a:solidFill>
                  <a:schemeClr val="accent1">
                    <a:lumMod val="50000"/>
                  </a:schemeClr>
                </a:solidFill>
                <a:latin typeface="ArialMT"/>
              </a:rPr>
              <a:t>, </a:t>
            </a:r>
            <a:r>
              <a:rPr lang="it-IT" sz="2400" b="1" i="1" dirty="0">
                <a:solidFill>
                  <a:schemeClr val="accent1">
                    <a:lumMod val="50000"/>
                  </a:schemeClr>
                </a:solidFill>
                <a:latin typeface="Arial" panose="020B0604020202020204" pitchFamily="34" charset="0"/>
              </a:rPr>
              <a:t>che </a:t>
            </a:r>
            <a:r>
              <a:rPr lang="it-IT" sz="2400" b="1" i="1" dirty="0">
                <a:solidFill>
                  <a:schemeClr val="accent1">
                    <a:lumMod val="50000"/>
                  </a:schemeClr>
                </a:solidFill>
                <a:highlight>
                  <a:srgbClr val="00FF00"/>
                </a:highlight>
                <a:latin typeface="Arial" panose="020B0604020202020204" pitchFamily="34" charset="0"/>
              </a:rPr>
              <a:t>tenga conto anche di una diversa dislocazione territoriale delle imprese invitate</a:t>
            </a:r>
            <a:r>
              <a:rPr lang="it-IT" sz="2400" b="1" dirty="0">
                <a:solidFill>
                  <a:schemeClr val="accent1">
                    <a:lumMod val="50000"/>
                  </a:schemeClr>
                </a:solidFill>
                <a:latin typeface="ArialMT"/>
              </a:rPr>
              <a:t>, individuati in base ad indagini di mercato </a:t>
            </a:r>
            <a:r>
              <a:rPr lang="it-IT" sz="2400" b="1" dirty="0">
                <a:solidFill>
                  <a:schemeClr val="accent1">
                    <a:lumMod val="50000"/>
                  </a:schemeClr>
                </a:solidFill>
                <a:latin typeface="Arial" panose="020B0604020202020204" pitchFamily="34" charset="0"/>
              </a:rPr>
              <a:t>o tramite elenchi di operatori economici, </a:t>
            </a:r>
            <a:r>
              <a:rPr lang="it-IT" sz="2400" b="1" dirty="0">
                <a:solidFill>
                  <a:schemeClr val="accent1">
                    <a:lumMod val="50000"/>
                  </a:schemeClr>
                </a:solidFill>
                <a:latin typeface="ArialMT"/>
              </a:rPr>
              <a:t>per l'affidamento di servizi e forniture </a:t>
            </a:r>
            <a:r>
              <a:rPr lang="it-IT" sz="2400" b="1" dirty="0">
                <a:solidFill>
                  <a:schemeClr val="accent1">
                    <a:lumMod val="50000"/>
                  </a:schemeClr>
                </a:solidFill>
                <a:highlight>
                  <a:srgbClr val="FFFF00"/>
                </a:highlight>
                <a:latin typeface="Arial" panose="020B0604020202020204" pitchFamily="34" charset="0"/>
                <a:cs typeface="Arial" panose="020B0604020202020204" pitchFamily="34" charset="0"/>
              </a:rPr>
              <a:t>ivi compresi i servizi di ingegneria e architettura e </a:t>
            </a:r>
            <a:r>
              <a:rPr lang="it-IT" sz="2400" b="1" dirty="0" err="1">
                <a:solidFill>
                  <a:schemeClr val="accent1">
                    <a:lumMod val="50000"/>
                  </a:schemeClr>
                </a:solidFill>
                <a:highlight>
                  <a:srgbClr val="FFFF00"/>
                </a:highlight>
                <a:latin typeface="Arial" panose="020B0604020202020204" pitchFamily="34" charset="0"/>
                <a:cs typeface="Arial" panose="020B0604020202020204" pitchFamily="34" charset="0"/>
              </a:rPr>
              <a:t>l'attivita'</a:t>
            </a:r>
            <a:r>
              <a:rPr lang="it-IT" sz="2400" b="1" dirty="0">
                <a:solidFill>
                  <a:schemeClr val="accent1">
                    <a:lumMod val="50000"/>
                  </a:schemeClr>
                </a:solidFill>
                <a:highlight>
                  <a:srgbClr val="FFFF00"/>
                </a:highlight>
                <a:latin typeface="Arial" panose="020B0604020202020204" pitchFamily="34" charset="0"/>
                <a:cs typeface="Arial" panose="020B0604020202020204" pitchFamily="34" charset="0"/>
              </a:rPr>
              <a:t> di progettazione, di importo pari o superiore a 75.000 euro e fino alle soglie di cui all'articolo 35 del decreto legislativo n. 50 del 2016 </a:t>
            </a:r>
            <a:r>
              <a:rPr lang="it-IT" sz="2400" b="1" strike="sngStrike" dirty="0">
                <a:solidFill>
                  <a:schemeClr val="accent1">
                    <a:lumMod val="50000"/>
                  </a:schemeClr>
                </a:solidFill>
                <a:latin typeface="ArialMT"/>
              </a:rPr>
              <a:t> di importo pari o superiore a 150.000 euro e fino alle soglie di cui all'articolo 35 del decreto legislativo n. 50 del 2016 e </a:t>
            </a:r>
            <a:r>
              <a:rPr lang="it-IT" sz="2400" b="1" dirty="0">
                <a:solidFill>
                  <a:schemeClr val="accent1">
                    <a:lumMod val="50000"/>
                  </a:schemeClr>
                </a:solidFill>
                <a:latin typeface="ArialMT"/>
              </a:rPr>
              <a:t>di lavori di importo pari o superiore a 150.000 euro e inferiore a 350.000 euro, ovvero di almeno dieci operatori per lavori di importo pari o superiore a 350.000 euro e inferiore a un milione di euro, ovvero di almeno quindici operatori per lavori di importo pari o superiore a un milione di euro e fino alle soglie di cui all'articolo 35 del decreto legislativo n. 50 del 2016. </a:t>
            </a:r>
            <a:endParaRPr lang="it-IT" sz="2400" b="1" i="1" dirty="0">
              <a:solidFill>
                <a:schemeClr val="accent1">
                  <a:lumMod val="50000"/>
                </a:schemeClr>
              </a:solidFill>
              <a:highlight>
                <a:srgbClr val="00FF00"/>
              </a:highlight>
            </a:endParaRPr>
          </a:p>
        </p:txBody>
      </p:sp>
    </p:spTree>
    <p:extLst>
      <p:ext uri="{BB962C8B-B14F-4D97-AF65-F5344CB8AC3E}">
        <p14:creationId xmlns:p14="http://schemas.microsoft.com/office/powerpoint/2010/main" val="3281472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476299" y="942422"/>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24</a:t>
            </a:fld>
            <a:endParaRPr lang="it-IT"/>
          </a:p>
        </p:txBody>
      </p:sp>
      <p:sp>
        <p:nvSpPr>
          <p:cNvPr id="6" name="CasellaDiTesto 5">
            <a:extLst>
              <a:ext uri="{FF2B5EF4-FFF2-40B4-BE49-F238E27FC236}">
                <a16:creationId xmlns:a16="http://schemas.microsoft.com/office/drawing/2014/main" id="{16F70B52-9A03-384B-BBC3-3D7AF7B52DBB}"/>
              </a:ext>
            </a:extLst>
          </p:cNvPr>
          <p:cNvSpPr txBox="1"/>
          <p:nvPr/>
        </p:nvSpPr>
        <p:spPr>
          <a:xfrm>
            <a:off x="709449" y="845046"/>
            <a:ext cx="10773102" cy="5693866"/>
          </a:xfrm>
          <a:prstGeom prst="rect">
            <a:avLst/>
          </a:prstGeom>
          <a:noFill/>
        </p:spPr>
        <p:txBody>
          <a:bodyPr wrap="square" rtlCol="0">
            <a:spAutoFit/>
          </a:bodyPr>
          <a:lstStyle/>
          <a:p>
            <a:pPr algn="ctr"/>
            <a:r>
              <a:rPr lang="it-IT" sz="2800" b="1" dirty="0">
                <a:solidFill>
                  <a:schemeClr val="accent1">
                    <a:lumMod val="50000"/>
                  </a:schemeClr>
                </a:solidFill>
                <a:highlight>
                  <a:srgbClr val="FFFF00"/>
                </a:highlight>
                <a:cs typeface="Arial" panose="020B0604020202020204" pitchFamily="34" charset="0"/>
              </a:rPr>
              <a:t>N.D.R. al CONCETTO DI DIVERSA DISLOCAZIONE TERRITORIALE:</a:t>
            </a:r>
          </a:p>
          <a:p>
            <a:pPr algn="just"/>
            <a:r>
              <a:rPr lang="it-IT" sz="2800" b="1" dirty="0">
                <a:solidFill>
                  <a:schemeClr val="accent1">
                    <a:lumMod val="50000"/>
                  </a:schemeClr>
                </a:solidFill>
                <a:cs typeface="Arial" panose="020B0604020202020204" pitchFamily="34" charset="0"/>
              </a:rPr>
              <a:t>Nel caso di procedure negoziate, l’art. 1, comma 2, </a:t>
            </a:r>
            <a:r>
              <a:rPr lang="it-IT" sz="2800" b="1" dirty="0" err="1">
                <a:solidFill>
                  <a:schemeClr val="accent1">
                    <a:lumMod val="50000"/>
                  </a:schemeClr>
                </a:solidFill>
                <a:cs typeface="Arial" panose="020B0604020202020204" pitchFamily="34" charset="0"/>
              </a:rPr>
              <a:t>lett</a:t>
            </a:r>
            <a:r>
              <a:rPr lang="it-IT" sz="2800" b="1" dirty="0">
                <a:solidFill>
                  <a:schemeClr val="accent1">
                    <a:lumMod val="50000"/>
                  </a:schemeClr>
                </a:solidFill>
                <a:cs typeface="Arial" panose="020B0604020202020204" pitchFamily="34" charset="0"/>
              </a:rPr>
              <a:t>. b) stabilisce ora che le queste avvengano nel rispetto di un criterio di rotazione degli inviti, “che tenga conto anche di una diversa dislocazione territoriale delle imprese invitate”. La tecnica legislativa utilizzata attribuisce alle stazioni appaltanti il non agevole compito di individuare il giusto equilibrio nella modalità di diversificazione territoriale che dovrà garantire il rispetto del principio comunitario di non discriminazione. </a:t>
            </a:r>
          </a:p>
          <a:p>
            <a:pPr algn="just"/>
            <a:r>
              <a:rPr lang="it-IT" sz="2800" b="1" dirty="0">
                <a:solidFill>
                  <a:schemeClr val="accent1">
                    <a:lumMod val="50000"/>
                  </a:schemeClr>
                </a:solidFill>
                <a:cs typeface="Arial" panose="020B0604020202020204" pitchFamily="34" charset="0"/>
              </a:rPr>
              <a:t>Si aggiunga che stazioni appaltanti sono anche tenute ad osservare le linee guida ANAC che stabiliscono che la selezione degli operatori economici da invitare alle procedure negoziate debba avvenire tramite svolgimento di indagini di mercato o consultazione di elenchi per la selezione di operatori economici da invitare al confronto competitivo</a:t>
            </a:r>
          </a:p>
        </p:txBody>
      </p:sp>
    </p:spTree>
    <p:extLst>
      <p:ext uri="{BB962C8B-B14F-4D97-AF65-F5344CB8AC3E}">
        <p14:creationId xmlns:p14="http://schemas.microsoft.com/office/powerpoint/2010/main" val="818476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476299" y="942422"/>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25</a:t>
            </a:fld>
            <a:endParaRPr lang="it-IT"/>
          </a:p>
        </p:txBody>
      </p:sp>
      <p:sp>
        <p:nvSpPr>
          <p:cNvPr id="6" name="CasellaDiTesto 5">
            <a:extLst>
              <a:ext uri="{FF2B5EF4-FFF2-40B4-BE49-F238E27FC236}">
                <a16:creationId xmlns:a16="http://schemas.microsoft.com/office/drawing/2014/main" id="{16F70B52-9A03-384B-BBC3-3D7AF7B52DBB}"/>
              </a:ext>
            </a:extLst>
          </p:cNvPr>
          <p:cNvSpPr txBox="1"/>
          <p:nvPr/>
        </p:nvSpPr>
        <p:spPr>
          <a:xfrm>
            <a:off x="709449" y="845046"/>
            <a:ext cx="10773102" cy="6124754"/>
          </a:xfrm>
          <a:prstGeom prst="rect">
            <a:avLst/>
          </a:prstGeom>
          <a:noFill/>
        </p:spPr>
        <p:txBody>
          <a:bodyPr wrap="square" rtlCol="0">
            <a:spAutoFit/>
          </a:bodyPr>
          <a:lstStyle/>
          <a:p>
            <a:pPr algn="ctr"/>
            <a:r>
              <a:rPr lang="it-IT" sz="2800" b="1" dirty="0">
                <a:solidFill>
                  <a:schemeClr val="accent1">
                    <a:lumMod val="50000"/>
                  </a:schemeClr>
                </a:solidFill>
                <a:highlight>
                  <a:srgbClr val="FFFF00"/>
                </a:highlight>
                <a:cs typeface="Arial" panose="020B0604020202020204" pitchFamily="34" charset="0"/>
              </a:rPr>
              <a:t>N.D.R. al CONCETTO DI DIVERSA DISLOCAZIONE TERRITORIALE:</a:t>
            </a:r>
          </a:p>
          <a:p>
            <a:pPr algn="just"/>
            <a:r>
              <a:rPr lang="it-IT" sz="2800" b="1" i="1" dirty="0">
                <a:solidFill>
                  <a:schemeClr val="accent1">
                    <a:lumMod val="50000"/>
                  </a:schemeClr>
                </a:solidFill>
                <a:highlight>
                  <a:srgbClr val="FFFF00"/>
                </a:highlight>
              </a:rPr>
              <a:t>Del criterio di diversa dislocazione territoriale si deve tener conto anche nelle selezioni casuali come quelle a sorteggio</a:t>
            </a:r>
            <a:r>
              <a:rPr lang="it-IT" sz="2800" b="1" dirty="0">
                <a:solidFill>
                  <a:schemeClr val="accent1">
                    <a:lumMod val="50000"/>
                  </a:schemeClr>
                </a:solidFill>
              </a:rPr>
              <a:t>?</a:t>
            </a:r>
            <a:br>
              <a:rPr lang="it-IT" sz="2000" b="1" dirty="0">
                <a:solidFill>
                  <a:schemeClr val="accent1">
                    <a:lumMod val="50000"/>
                  </a:schemeClr>
                </a:solidFill>
              </a:rPr>
            </a:br>
            <a:r>
              <a:rPr lang="it-IT" sz="2000" b="1" dirty="0">
                <a:solidFill>
                  <a:schemeClr val="accent1">
                    <a:lumMod val="50000"/>
                  </a:schemeClr>
                </a:solidFill>
              </a:rPr>
              <a:t>In linea generale, fino ad oggi, le pubbliche amministrazioni, </a:t>
            </a:r>
            <a:r>
              <a:rPr lang="it-IT" sz="2000" b="1" dirty="0" err="1">
                <a:solidFill>
                  <a:schemeClr val="accent1">
                    <a:lumMod val="50000"/>
                  </a:schemeClr>
                </a:solidFill>
              </a:rPr>
              <a:t>allorche</a:t>
            </a:r>
            <a:r>
              <a:rPr lang="it-IT" sz="2000" b="1" dirty="0">
                <a:solidFill>
                  <a:schemeClr val="accent1">
                    <a:lumMod val="50000"/>
                  </a:schemeClr>
                </a:solidFill>
              </a:rPr>
              <a:t>̀ intendevano limitare il numero dei soggetti da invitare, procedevano a sorteggio tra le imprese che avevano manifestato interesse e o tra quelle presenti negli elenchi di operatori economici. La nuova norma rende invece non pienamente conforme ad un sindacato di </a:t>
            </a:r>
            <a:r>
              <a:rPr lang="it-IT" sz="2000" b="1" dirty="0" err="1">
                <a:solidFill>
                  <a:schemeClr val="accent1">
                    <a:lumMod val="50000"/>
                  </a:schemeClr>
                </a:solidFill>
              </a:rPr>
              <a:t>legittimita</a:t>
            </a:r>
            <a:r>
              <a:rPr lang="it-IT" sz="2000" b="1" dirty="0">
                <a:solidFill>
                  <a:schemeClr val="accent1">
                    <a:lumMod val="50000"/>
                  </a:schemeClr>
                </a:solidFill>
              </a:rPr>
              <a:t>̀ il mero sorteggio, in quanto inidoneo a determinare </a:t>
            </a:r>
            <a:r>
              <a:rPr lang="it-IT" sz="2000" b="1" i="1" dirty="0">
                <a:solidFill>
                  <a:schemeClr val="accent1">
                    <a:lumMod val="50000"/>
                  </a:schemeClr>
                </a:solidFill>
              </a:rPr>
              <a:t>ex ante </a:t>
            </a:r>
            <a:r>
              <a:rPr lang="it-IT" sz="2000" b="1" dirty="0">
                <a:solidFill>
                  <a:schemeClr val="accent1">
                    <a:lumMod val="50000"/>
                  </a:schemeClr>
                </a:solidFill>
              </a:rPr>
              <a:t>differenziazione nella dislocazione territoriale. La dislocazione differenziata </a:t>
            </a:r>
            <a:r>
              <a:rPr lang="it-IT" sz="2000" b="1" dirty="0" err="1">
                <a:solidFill>
                  <a:schemeClr val="accent1">
                    <a:lumMod val="50000"/>
                  </a:schemeClr>
                </a:solidFill>
              </a:rPr>
              <a:t>puo</a:t>
            </a:r>
            <a:r>
              <a:rPr lang="it-IT" sz="2000" b="1" dirty="0">
                <a:solidFill>
                  <a:schemeClr val="accent1">
                    <a:lumMod val="50000"/>
                  </a:schemeClr>
                </a:solidFill>
              </a:rPr>
              <a:t>̀ invece essere ottenuta predeterminando nei documenti di gara o nei regolamenti degli elenchi ditte adeguate </a:t>
            </a:r>
            <a:r>
              <a:rPr lang="it-IT" sz="2000" b="1" dirty="0" err="1">
                <a:solidFill>
                  <a:schemeClr val="accent1">
                    <a:lumMod val="50000"/>
                  </a:schemeClr>
                </a:solidFill>
              </a:rPr>
              <a:t>modalita</a:t>
            </a:r>
            <a:r>
              <a:rPr lang="it-IT" sz="2000" b="1" dirty="0">
                <a:solidFill>
                  <a:schemeClr val="accent1">
                    <a:lumMod val="50000"/>
                  </a:schemeClr>
                </a:solidFill>
              </a:rPr>
              <a:t>̀ capaci di tradurre nel concreto tale criterio </a:t>
            </a:r>
          </a:p>
          <a:p>
            <a:pPr algn="just"/>
            <a:r>
              <a:rPr lang="it-IT" sz="2000" b="1" dirty="0">
                <a:solidFill>
                  <a:schemeClr val="accent1">
                    <a:lumMod val="50000"/>
                  </a:schemeClr>
                </a:solidFill>
              </a:rPr>
              <a:t>Il dato di riferimento dovrebbe essere rappresentato dalla localizzazione di una sede operativa a prescindere dal fatto che la sede legale sia collocata altrove. </a:t>
            </a:r>
            <a:r>
              <a:rPr lang="it-IT" sz="2000" b="1" dirty="0" err="1">
                <a:solidFill>
                  <a:schemeClr val="accent1">
                    <a:lumMod val="50000"/>
                  </a:schemeClr>
                </a:solidFill>
              </a:rPr>
              <a:t>Cio</a:t>
            </a:r>
            <a:r>
              <a:rPr lang="it-IT" sz="2000" b="1" dirty="0">
                <a:solidFill>
                  <a:schemeClr val="accent1">
                    <a:lumMod val="50000"/>
                  </a:schemeClr>
                </a:solidFill>
              </a:rPr>
              <a:t>̀ in quanto la presenza su un territorio è meglio configurata dalla </a:t>
            </a:r>
            <a:r>
              <a:rPr lang="it-IT" sz="2000" b="1" dirty="0" err="1">
                <a:solidFill>
                  <a:schemeClr val="accent1">
                    <a:lumMod val="50000"/>
                  </a:schemeClr>
                </a:solidFill>
              </a:rPr>
              <a:t>operativita</a:t>
            </a:r>
            <a:r>
              <a:rPr lang="it-IT" sz="2000" b="1" dirty="0">
                <a:solidFill>
                  <a:schemeClr val="accent1">
                    <a:lumMod val="50000"/>
                  </a:schemeClr>
                </a:solidFill>
              </a:rPr>
              <a:t>̀ rispetto all’alternativo criterio della </a:t>
            </a:r>
            <a:r>
              <a:rPr lang="it-IT" sz="2000" b="1" dirty="0" err="1">
                <a:solidFill>
                  <a:schemeClr val="accent1">
                    <a:lumMod val="50000"/>
                  </a:schemeClr>
                </a:solidFill>
              </a:rPr>
              <a:t>formalita</a:t>
            </a:r>
            <a:r>
              <a:rPr lang="it-IT" sz="2000" b="1" dirty="0">
                <a:solidFill>
                  <a:schemeClr val="accent1">
                    <a:lumMod val="50000"/>
                  </a:schemeClr>
                </a:solidFill>
              </a:rPr>
              <a:t>.̀ </a:t>
            </a:r>
          </a:p>
          <a:p>
            <a:pPr algn="just"/>
            <a:r>
              <a:rPr lang="it-IT" sz="2000" b="1" dirty="0">
                <a:solidFill>
                  <a:schemeClr val="accent1">
                    <a:lumMod val="50000"/>
                  </a:schemeClr>
                </a:solidFill>
              </a:rPr>
              <a:t>L’art. 114 </a:t>
            </a:r>
            <a:r>
              <a:rPr lang="it-IT" sz="2000" b="1" dirty="0" err="1">
                <a:solidFill>
                  <a:schemeClr val="accent1">
                    <a:lumMod val="50000"/>
                  </a:schemeClr>
                </a:solidFill>
              </a:rPr>
              <a:t>Cost</a:t>
            </a:r>
            <a:r>
              <a:rPr lang="it-IT" sz="2000" b="1" dirty="0">
                <a:solidFill>
                  <a:schemeClr val="accent1">
                    <a:lumMod val="50000"/>
                  </a:schemeClr>
                </a:solidFill>
              </a:rPr>
              <a:t>. suddivide l’Italia in comuni, città metropolitane, province, regioni, Stato: in assenza di una indicazione legislativa, a questi livelli territoriali si ritiene si possa far riferimento, non dimenticando che, specie le stazioni appaltanti transfrontaliere, devono evitare di incorrere in discriminazioni nei confronti di operatori </a:t>
            </a:r>
            <a:r>
              <a:rPr lang="it-IT" sz="2000" b="1">
                <a:solidFill>
                  <a:schemeClr val="accent1">
                    <a:lumMod val="50000"/>
                  </a:schemeClr>
                </a:solidFill>
              </a:rPr>
              <a:t>economici comunitari.</a:t>
            </a:r>
            <a:endParaRPr lang="it-IT" sz="2000" b="1" dirty="0">
              <a:solidFill>
                <a:schemeClr val="accent1">
                  <a:lumMod val="50000"/>
                </a:schemeClr>
              </a:solidFill>
            </a:endParaRPr>
          </a:p>
          <a:p>
            <a:pPr algn="just"/>
            <a:endParaRPr lang="it-IT" sz="2800" b="1" dirty="0">
              <a:solidFill>
                <a:schemeClr val="accent1">
                  <a:lumMod val="50000"/>
                </a:schemeClr>
              </a:solidFill>
              <a:cs typeface="Arial" panose="020B0604020202020204" pitchFamily="34" charset="0"/>
            </a:endParaRPr>
          </a:p>
        </p:txBody>
      </p:sp>
    </p:spTree>
    <p:extLst>
      <p:ext uri="{BB962C8B-B14F-4D97-AF65-F5344CB8AC3E}">
        <p14:creationId xmlns:p14="http://schemas.microsoft.com/office/powerpoint/2010/main" val="659727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476299" y="942422"/>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26</a:t>
            </a:fld>
            <a:endParaRPr lang="it-IT"/>
          </a:p>
        </p:txBody>
      </p:sp>
      <p:sp>
        <p:nvSpPr>
          <p:cNvPr id="6" name="CasellaDiTesto 5">
            <a:extLst>
              <a:ext uri="{FF2B5EF4-FFF2-40B4-BE49-F238E27FC236}">
                <a16:creationId xmlns:a16="http://schemas.microsoft.com/office/drawing/2014/main" id="{16F70B52-9A03-384B-BBC3-3D7AF7B52DBB}"/>
              </a:ext>
            </a:extLst>
          </p:cNvPr>
          <p:cNvSpPr txBox="1"/>
          <p:nvPr/>
        </p:nvSpPr>
        <p:spPr>
          <a:xfrm>
            <a:off x="709449" y="845046"/>
            <a:ext cx="10773102" cy="5693866"/>
          </a:xfrm>
          <a:prstGeom prst="rect">
            <a:avLst/>
          </a:prstGeom>
          <a:noFill/>
        </p:spPr>
        <p:txBody>
          <a:bodyPr wrap="square" rtlCol="0">
            <a:spAutoFit/>
          </a:bodyPr>
          <a:lstStyle/>
          <a:p>
            <a:pPr algn="ctr"/>
            <a:r>
              <a:rPr lang="it-IT" sz="2800" b="1" dirty="0">
                <a:solidFill>
                  <a:schemeClr val="accent1">
                    <a:lumMod val="50000"/>
                  </a:schemeClr>
                </a:solidFill>
                <a:highlight>
                  <a:srgbClr val="FFFF00"/>
                </a:highlight>
                <a:cs typeface="Arial" panose="020B0604020202020204" pitchFamily="34" charset="0"/>
              </a:rPr>
              <a:t>N.D.R. all’art. 1, comma 2, </a:t>
            </a:r>
            <a:r>
              <a:rPr lang="it-IT" sz="2800" b="1" dirty="0" err="1">
                <a:solidFill>
                  <a:schemeClr val="accent1">
                    <a:lumMod val="50000"/>
                  </a:schemeClr>
                </a:solidFill>
                <a:highlight>
                  <a:srgbClr val="FFFF00"/>
                </a:highlight>
                <a:cs typeface="Arial" panose="020B0604020202020204" pitchFamily="34" charset="0"/>
              </a:rPr>
              <a:t>lett</a:t>
            </a:r>
            <a:r>
              <a:rPr lang="it-IT" sz="2800" b="1" dirty="0">
                <a:solidFill>
                  <a:schemeClr val="accent1">
                    <a:lumMod val="50000"/>
                  </a:schemeClr>
                </a:solidFill>
                <a:highlight>
                  <a:srgbClr val="FFFF00"/>
                </a:highlight>
                <a:cs typeface="Arial" panose="020B0604020202020204" pitchFamily="34" charset="0"/>
              </a:rPr>
              <a:t>. b) del DL: </a:t>
            </a:r>
          </a:p>
          <a:p>
            <a:pPr algn="just"/>
            <a:r>
              <a:rPr lang="it-IT" sz="2800" b="1" dirty="0">
                <a:solidFill>
                  <a:schemeClr val="accent1">
                    <a:lumMod val="50000"/>
                  </a:schemeClr>
                </a:solidFill>
                <a:cs typeface="Arial" panose="020B0604020202020204" pitchFamily="34" charset="0"/>
              </a:rPr>
              <a:t>In sede di prima lettura era stata rilevata una incongruenza del legislatore nel richiamo all’art.63. Tuttavia, tale disposizione è stata confermata. Le perplessità nascevano dalla circostanza che la procedura negoziata di cui all’art. 63, secondo le disposizioni ordinarie, è esperibile solo in casi tassativi e predeterminati, ovvero: estrema urgenza, tutela di diritti di esclusiva, impresa monopolista, impresa che ha venduto il prodotto originario.</a:t>
            </a:r>
          </a:p>
          <a:p>
            <a:pPr algn="just"/>
            <a:r>
              <a:rPr lang="it-IT" sz="2800" b="1" dirty="0">
                <a:solidFill>
                  <a:schemeClr val="accent1">
                    <a:lumMod val="50000"/>
                  </a:schemeClr>
                </a:solidFill>
                <a:cs typeface="Arial" panose="020B0604020202020204" pitchFamily="34" charset="0"/>
              </a:rPr>
              <a:t>In altri termini, l’art. 63 puro, ovvero utilizzato in presenza dei suoi presupposti tipici, si traduce spesso,  in sostanza, in un affidamento diretto in casi particolari. L’art. 1 comma 2 </a:t>
            </a:r>
            <a:r>
              <a:rPr lang="it-IT" sz="2800" b="1" dirty="0" err="1">
                <a:solidFill>
                  <a:schemeClr val="accent1">
                    <a:lumMod val="50000"/>
                  </a:schemeClr>
                </a:solidFill>
                <a:cs typeface="Arial" panose="020B0604020202020204" pitchFamily="34" charset="0"/>
              </a:rPr>
              <a:t>lett</a:t>
            </a:r>
            <a:r>
              <a:rPr lang="it-IT" sz="2800" b="1" dirty="0">
                <a:solidFill>
                  <a:schemeClr val="accent1">
                    <a:lumMod val="50000"/>
                  </a:schemeClr>
                </a:solidFill>
                <a:cs typeface="Arial" panose="020B0604020202020204" pitchFamily="34" charset="0"/>
              </a:rPr>
              <a:t>. b) va letto ritenendo il richiamo all’art. 63 come un riferimento alla mera procedura, ma non ai casi in cui il 63  «ordinariamente» si applicherebbe.</a:t>
            </a:r>
          </a:p>
        </p:txBody>
      </p:sp>
    </p:spTree>
    <p:extLst>
      <p:ext uri="{BB962C8B-B14F-4D97-AF65-F5344CB8AC3E}">
        <p14:creationId xmlns:p14="http://schemas.microsoft.com/office/powerpoint/2010/main" val="4258664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81402" y="1062593"/>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27</a:t>
            </a:fld>
            <a:endParaRPr lang="it-IT"/>
          </a:p>
        </p:txBody>
      </p:sp>
      <p:sp>
        <p:nvSpPr>
          <p:cNvPr id="4" name="CasellaDiTesto 3">
            <a:extLst>
              <a:ext uri="{FF2B5EF4-FFF2-40B4-BE49-F238E27FC236}">
                <a16:creationId xmlns:a16="http://schemas.microsoft.com/office/drawing/2014/main" id="{A763E0C0-45AF-5E4A-AA36-8E615115D042}"/>
              </a:ext>
            </a:extLst>
          </p:cNvPr>
          <p:cNvSpPr txBox="1"/>
          <p:nvPr/>
        </p:nvSpPr>
        <p:spPr>
          <a:xfrm>
            <a:off x="722585" y="852387"/>
            <a:ext cx="10985197" cy="5447645"/>
          </a:xfrm>
          <a:prstGeom prst="rect">
            <a:avLst/>
          </a:prstGeom>
          <a:noFill/>
        </p:spPr>
        <p:txBody>
          <a:bodyPr wrap="square" rtlCol="0">
            <a:spAutoFit/>
          </a:bodyPr>
          <a:lstStyle/>
          <a:p>
            <a:pPr algn="just"/>
            <a:r>
              <a:rPr lang="it-IT" sz="2400" b="1" i="1" u="sng" dirty="0">
                <a:solidFill>
                  <a:schemeClr val="accent1">
                    <a:lumMod val="75000"/>
                  </a:schemeClr>
                </a:solidFill>
                <a:highlight>
                  <a:srgbClr val="FFFF00"/>
                </a:highlight>
              </a:rPr>
              <a:t>Art. 1 - Procedure per l'incentivazione degli investimenti pubblici durante il periodo emergenziale in relazione all'aggiudicazione dei contratti pubblici sotto soglia- (comma </a:t>
            </a:r>
            <a:r>
              <a:rPr lang="it-IT" sz="2400" b="1" i="1" dirty="0">
                <a:solidFill>
                  <a:schemeClr val="accent1">
                    <a:lumMod val="50000"/>
                  </a:schemeClr>
                </a:solidFill>
                <a:highlight>
                  <a:srgbClr val="FFFF00"/>
                </a:highlight>
              </a:rPr>
              <a:t>2 </a:t>
            </a:r>
            <a:r>
              <a:rPr lang="it-IT" sz="2400" b="1" i="1" dirty="0" err="1">
                <a:solidFill>
                  <a:schemeClr val="accent1">
                    <a:lumMod val="50000"/>
                  </a:schemeClr>
                </a:solidFill>
                <a:highlight>
                  <a:srgbClr val="FFFF00"/>
                </a:highlight>
              </a:rPr>
              <a:t>lett</a:t>
            </a:r>
            <a:r>
              <a:rPr lang="it-IT" sz="2400" b="1" i="1" dirty="0">
                <a:solidFill>
                  <a:schemeClr val="accent1">
                    <a:lumMod val="50000"/>
                  </a:schemeClr>
                </a:solidFill>
                <a:highlight>
                  <a:srgbClr val="FFFF00"/>
                </a:highlight>
              </a:rPr>
              <a:t> b) ultima parte – FORMULAZIONE NUOVA </a:t>
            </a:r>
          </a:p>
          <a:p>
            <a:pPr algn="just"/>
            <a:r>
              <a:rPr lang="it-IT" sz="2400" b="1" dirty="0">
                <a:solidFill>
                  <a:srgbClr val="FF0000"/>
                </a:solidFill>
                <a:latin typeface="Arial" panose="020B0604020202020204" pitchFamily="34" charset="0"/>
                <a:cs typeface="Arial" panose="020B0604020202020204" pitchFamily="34" charset="0"/>
              </a:rPr>
              <a:t>Le stazioni appaltanti danno evidenza dell'avvio delle procedure negoziate di cui alla presente lettera tramite pubblicazione di un avviso nei rispettivi siti internet istituzionali. L'avviso sui risultati della procedura di affidamento, la cui pubblicazione nel caso di cui alla lettera a) non </a:t>
            </a:r>
            <a:r>
              <a:rPr lang="it-IT" sz="2400" b="1" dirty="0" err="1">
                <a:solidFill>
                  <a:srgbClr val="FF0000"/>
                </a:solidFill>
                <a:latin typeface="Arial" panose="020B0604020202020204" pitchFamily="34" charset="0"/>
                <a:cs typeface="Arial" panose="020B0604020202020204" pitchFamily="34" charset="0"/>
              </a:rPr>
              <a:t>e’</a:t>
            </a:r>
            <a:r>
              <a:rPr lang="it-IT" sz="2400" b="1" dirty="0">
                <a:solidFill>
                  <a:srgbClr val="FF0000"/>
                </a:solidFill>
                <a:latin typeface="Arial" panose="020B0604020202020204" pitchFamily="34" charset="0"/>
                <a:cs typeface="Arial" panose="020B0604020202020204" pitchFamily="34" charset="0"/>
              </a:rPr>
              <a:t> obbligatoria per affidamenti inferiori ad euro 40.000, contiene anche l'indicazione dei soggetti invitati. </a:t>
            </a:r>
            <a:r>
              <a:rPr lang="it-IT" sz="2800" b="1" i="1" dirty="0">
                <a:solidFill>
                  <a:schemeClr val="accent1">
                    <a:lumMod val="50000"/>
                  </a:schemeClr>
                </a:solidFill>
              </a:rPr>
              <a:t> </a:t>
            </a:r>
            <a:endParaRPr lang="it-IT" sz="2800" b="1" i="1" dirty="0">
              <a:solidFill>
                <a:schemeClr val="accent1">
                  <a:lumMod val="50000"/>
                </a:schemeClr>
              </a:solidFill>
              <a:highlight>
                <a:srgbClr val="00FF00"/>
              </a:highlight>
            </a:endParaRPr>
          </a:p>
          <a:p>
            <a:pPr algn="just"/>
            <a:r>
              <a:rPr lang="it-IT" sz="2400" b="1" i="1" dirty="0">
                <a:solidFill>
                  <a:schemeClr val="accent1">
                    <a:lumMod val="50000"/>
                  </a:schemeClr>
                </a:solidFill>
              </a:rPr>
              <a:t>           </a:t>
            </a:r>
          </a:p>
          <a:p>
            <a:pPr algn="just"/>
            <a:r>
              <a:rPr lang="it-IT" sz="2400" b="1" i="1" dirty="0">
                <a:solidFill>
                  <a:schemeClr val="accent1">
                    <a:lumMod val="50000"/>
                  </a:schemeClr>
                </a:solidFill>
              </a:rPr>
              <a:t>                (segue) Art. 1 comma 2 </a:t>
            </a:r>
            <a:r>
              <a:rPr lang="it-IT" sz="2400" b="1" i="1" dirty="0" err="1">
                <a:solidFill>
                  <a:schemeClr val="accent1">
                    <a:lumMod val="50000"/>
                  </a:schemeClr>
                </a:solidFill>
              </a:rPr>
              <a:t>lett</a:t>
            </a:r>
            <a:r>
              <a:rPr lang="it-IT" sz="2400" b="1" i="1" dirty="0">
                <a:solidFill>
                  <a:schemeClr val="accent1">
                    <a:lumMod val="50000"/>
                  </a:schemeClr>
                </a:solidFill>
              </a:rPr>
              <a:t>. b) ultima parte – FORMULAZIONE PRECEDENTE </a:t>
            </a:r>
          </a:p>
          <a:p>
            <a:pPr algn="just"/>
            <a:r>
              <a:rPr lang="it-IT" sz="2400" b="1" dirty="0">
                <a:solidFill>
                  <a:schemeClr val="accent1">
                    <a:lumMod val="50000"/>
                  </a:schemeClr>
                </a:solidFill>
                <a:latin typeface="Arial" panose="020B0604020202020204" pitchFamily="34" charset="0"/>
                <a:cs typeface="Arial" panose="020B0604020202020204" pitchFamily="34" charset="0"/>
              </a:rPr>
              <a:t>L'avviso sui risultati della procedura di affidamento contiene anche l'indicazione dei soggetti invitati. </a:t>
            </a:r>
          </a:p>
          <a:p>
            <a:pPr algn="just"/>
            <a:endParaRPr lang="it-IT" sz="2400" b="1" dirty="0">
              <a:solidFill>
                <a:schemeClr val="accent1">
                  <a:lumMod val="75000"/>
                </a:schemeClr>
              </a:solidFill>
            </a:endParaRPr>
          </a:p>
        </p:txBody>
      </p:sp>
    </p:spTree>
    <p:extLst>
      <p:ext uri="{BB962C8B-B14F-4D97-AF65-F5344CB8AC3E}">
        <p14:creationId xmlns:p14="http://schemas.microsoft.com/office/powerpoint/2010/main" val="13406032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28</a:t>
            </a:fld>
            <a:endParaRPr lang="it-IT"/>
          </a:p>
        </p:txBody>
      </p:sp>
      <p:sp>
        <p:nvSpPr>
          <p:cNvPr id="4" name="CasellaDiTesto 3">
            <a:extLst>
              <a:ext uri="{FF2B5EF4-FFF2-40B4-BE49-F238E27FC236}">
                <a16:creationId xmlns:a16="http://schemas.microsoft.com/office/drawing/2014/main" id="{A763E0C0-45AF-5E4A-AA36-8E615115D042}"/>
              </a:ext>
            </a:extLst>
          </p:cNvPr>
          <p:cNvSpPr txBox="1"/>
          <p:nvPr/>
        </p:nvSpPr>
        <p:spPr>
          <a:xfrm>
            <a:off x="247056" y="1544595"/>
            <a:ext cx="11454794" cy="4893647"/>
          </a:xfrm>
          <a:prstGeom prst="rect">
            <a:avLst/>
          </a:prstGeom>
          <a:noFill/>
        </p:spPr>
        <p:txBody>
          <a:bodyPr wrap="square" rtlCol="0">
            <a:spAutoFit/>
          </a:bodyPr>
          <a:lstStyle/>
          <a:p>
            <a:pPr algn="just"/>
            <a:r>
              <a:rPr lang="it-IT" sz="2400" b="1" dirty="0">
                <a:solidFill>
                  <a:schemeClr val="accent1">
                    <a:lumMod val="50000"/>
                  </a:schemeClr>
                </a:solidFill>
              </a:rPr>
              <a:t> (segue) Art. 1 comma 3</a:t>
            </a:r>
          </a:p>
          <a:p>
            <a:pPr algn="just"/>
            <a:r>
              <a:rPr lang="it-IT" sz="2400" b="1" dirty="0">
                <a:solidFill>
                  <a:schemeClr val="accent1">
                    <a:lumMod val="50000"/>
                  </a:schemeClr>
                </a:solidFill>
              </a:rPr>
              <a:t>3.Gli affidamenti diretti possono essere realizzati tramite determina a contrarre,  o atto equivalente, che contenga gli elementi descritti nell' articolo 32, comma 2, del decreto legislativo n. 50 del 2016 . </a:t>
            </a:r>
            <a:r>
              <a:rPr lang="it-IT" sz="2400" b="1" dirty="0">
                <a:solidFill>
                  <a:schemeClr val="accent1">
                    <a:lumMod val="50000"/>
                  </a:schemeClr>
                </a:solidFill>
                <a:highlight>
                  <a:srgbClr val="00FF00"/>
                </a:highlight>
              </a:rPr>
              <a:t>Per gli affidamenti di cui al comma 2, lettera b), </a:t>
            </a:r>
            <a:r>
              <a:rPr lang="it-IT" sz="2400" b="1" dirty="0">
                <a:solidFill>
                  <a:schemeClr val="accent1">
                    <a:lumMod val="50000"/>
                  </a:schemeClr>
                </a:solidFill>
              </a:rPr>
              <a:t>le stazioni appaltanti, fermo restando quanto previsto dall’art. 95 comma 3 del decreto legislativo 18 aprile 2016, n.50, nel rispetto dei principi di trasparenza, di non discriminazione e di parità di trattamento, </a:t>
            </a:r>
            <a:r>
              <a:rPr lang="it-IT" sz="2400" b="1" dirty="0">
                <a:solidFill>
                  <a:schemeClr val="accent1">
                    <a:lumMod val="50000"/>
                  </a:schemeClr>
                </a:solidFill>
                <a:highlight>
                  <a:srgbClr val="00FF00"/>
                </a:highlight>
              </a:rPr>
              <a:t>procedono, a loro scelta, all'aggiudicazione dei relativi appalti, sulla base del criterio dell'offerta economicamente più vantaggiosa ovvero del prezzo più basso. </a:t>
            </a:r>
            <a:r>
              <a:rPr lang="it-IT" sz="2400" b="1" dirty="0">
                <a:solidFill>
                  <a:schemeClr val="accent1">
                    <a:lumMod val="50000"/>
                  </a:schemeClr>
                </a:solidFill>
              </a:rPr>
              <a:t>Nel caso di aggiudicazione con il criterio del prezzo più basso, le stazioni appaltanti procedono all'esclusione automatica dalla gara delle offerte che presentano una percentuale di ribasso pari o superiore alla soglia di anomalia individuata ai sensi dell' articolo 97, commi 2, 2-bis e 2-ter, del decreto legislativo n. 50 del 2016 , anche qualora il numero delle offerte ammesse sia pari o superiore a cinque.</a:t>
            </a:r>
          </a:p>
        </p:txBody>
      </p:sp>
    </p:spTree>
    <p:extLst>
      <p:ext uri="{BB962C8B-B14F-4D97-AF65-F5344CB8AC3E}">
        <p14:creationId xmlns:p14="http://schemas.microsoft.com/office/powerpoint/2010/main" val="26033904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29</a:t>
            </a:fld>
            <a:endParaRPr lang="it-IT"/>
          </a:p>
        </p:txBody>
      </p:sp>
      <p:sp>
        <p:nvSpPr>
          <p:cNvPr id="4" name="Rettangolo 3">
            <a:extLst>
              <a:ext uri="{FF2B5EF4-FFF2-40B4-BE49-F238E27FC236}">
                <a16:creationId xmlns:a16="http://schemas.microsoft.com/office/drawing/2014/main" id="{2B0F0701-6DE6-BA48-8AEA-29AF8DAA2BC2}"/>
              </a:ext>
            </a:extLst>
          </p:cNvPr>
          <p:cNvSpPr/>
          <p:nvPr/>
        </p:nvSpPr>
        <p:spPr>
          <a:xfrm>
            <a:off x="420414" y="381222"/>
            <a:ext cx="11087989" cy="6278642"/>
          </a:xfrm>
          <a:prstGeom prst="rect">
            <a:avLst/>
          </a:prstGeom>
        </p:spPr>
        <p:txBody>
          <a:bodyPr wrap="square">
            <a:spAutoFit/>
          </a:bodyPr>
          <a:lstStyle/>
          <a:p>
            <a:pPr algn="ctr"/>
            <a:r>
              <a:rPr lang="it-IT" b="1" dirty="0">
                <a:solidFill>
                  <a:srgbClr val="C00000"/>
                </a:solidFill>
              </a:rPr>
              <a:t>NDR sull’inserimento dell’inciso </a:t>
            </a:r>
            <a:r>
              <a:rPr lang="it-IT" b="1" dirty="0">
                <a:solidFill>
                  <a:srgbClr val="FF0000"/>
                </a:solidFill>
              </a:rPr>
              <a:t>«fermo restando quanto previsto dall’art.95 comma 3». </a:t>
            </a:r>
          </a:p>
          <a:p>
            <a:pPr algn="just"/>
            <a:r>
              <a:rPr lang="it-IT" sz="2400" b="1" dirty="0">
                <a:solidFill>
                  <a:schemeClr val="accent1">
                    <a:lumMod val="50000"/>
                  </a:schemeClr>
                </a:solidFill>
              </a:rPr>
              <a:t>L’art. 95 comma 3 del codice appalti prevede che sono aggiudicati </a:t>
            </a:r>
            <a:r>
              <a:rPr lang="it-IT" sz="2400" b="1" u="sng" dirty="0">
                <a:solidFill>
                  <a:schemeClr val="accent1">
                    <a:lumMod val="50000"/>
                  </a:schemeClr>
                </a:solidFill>
              </a:rPr>
              <a:t>esclusivamente sulla base del criterio dell’offerta economicamente più vantaggiosa (80-20/70-30 </a:t>
            </a:r>
            <a:r>
              <a:rPr lang="it-IT" sz="2400" b="1" u="sng" dirty="0" err="1">
                <a:solidFill>
                  <a:schemeClr val="accent1">
                    <a:lumMod val="50000"/>
                  </a:schemeClr>
                </a:solidFill>
              </a:rPr>
              <a:t>ecc</a:t>
            </a:r>
            <a:r>
              <a:rPr lang="it-IT" sz="2400" b="1" u="sng" dirty="0">
                <a:solidFill>
                  <a:schemeClr val="accent1">
                    <a:lumMod val="50000"/>
                  </a:schemeClr>
                </a:solidFill>
              </a:rPr>
              <a:t>)</a:t>
            </a:r>
            <a:r>
              <a:rPr lang="it-IT" sz="2400" b="1" dirty="0">
                <a:solidFill>
                  <a:schemeClr val="accent1">
                    <a:lumMod val="50000"/>
                  </a:schemeClr>
                </a:solidFill>
              </a:rPr>
              <a:t> individuata sulla base del miglior rapporto qualità/prezzo: a) i contratti relativi ai servizi sociali e di ristorazione ospedaliera, assistenziale e scolastica, nonché ai servizi ad alta intensità di manodopera; b) i contratti relativi all’affidamento dei servizi di ingegneria e architettura e degli altri servizi di natura tecnica e intellettuale di importo pari o superiore a 40.000 euro; b-bis) i contratti di servizi e le forniture di importo pari o superiore a 40.000 euro caratterizzati da notevole contenuto tecnologico o che hanno un carattere innovativo. Nella precedente formulazione, mancando tale inciso, era sorto il dubbio che – sempre nell’ambito degli affidamenti di cui all’art. 1 comma 2, </a:t>
            </a:r>
            <a:r>
              <a:rPr lang="it-IT" sz="2400" b="1" dirty="0" err="1">
                <a:solidFill>
                  <a:schemeClr val="accent1">
                    <a:lumMod val="50000"/>
                  </a:schemeClr>
                </a:solidFill>
              </a:rPr>
              <a:t>lett</a:t>
            </a:r>
            <a:r>
              <a:rPr lang="it-IT" sz="2400" b="1" dirty="0">
                <a:solidFill>
                  <a:schemeClr val="accent1">
                    <a:lumMod val="50000"/>
                  </a:schemeClr>
                </a:solidFill>
              </a:rPr>
              <a:t> b) (</a:t>
            </a:r>
            <a:r>
              <a:rPr lang="it-IT" sz="2400" b="1" dirty="0" err="1">
                <a:solidFill>
                  <a:schemeClr val="accent1">
                    <a:lumMod val="50000"/>
                  </a:schemeClr>
                </a:solidFill>
              </a:rPr>
              <a:t>perchè</a:t>
            </a:r>
            <a:r>
              <a:rPr lang="it-IT" sz="2400" b="1" dirty="0">
                <a:solidFill>
                  <a:schemeClr val="accent1">
                    <a:lumMod val="50000"/>
                  </a:schemeClr>
                </a:solidFill>
              </a:rPr>
              <a:t> nell’affidamento diretto non è applicabile)- il legislatore volesse derogare all’obbligo dell’OEPV nei casi dell’art.95 comma 3. E’ stato pertanto chiarito che nell’ambito degli affidamenti di cui all’art. 1 comma 2 </a:t>
            </a:r>
            <a:r>
              <a:rPr lang="it-IT" sz="2400" b="1" dirty="0" err="1">
                <a:solidFill>
                  <a:schemeClr val="accent1">
                    <a:lumMod val="50000"/>
                  </a:schemeClr>
                </a:solidFill>
              </a:rPr>
              <a:t>lett</a:t>
            </a:r>
            <a:r>
              <a:rPr lang="it-IT" sz="2400" b="1" dirty="0">
                <a:solidFill>
                  <a:schemeClr val="accent1">
                    <a:lumMod val="50000"/>
                  </a:schemeClr>
                </a:solidFill>
              </a:rPr>
              <a:t>. b) la SA è libera di scegliere quale criterio utilizzare, ma qualora dovesse affidare i contratti relativi ai settori sopra indicati, deve utilizzare il criterio della OEPV</a:t>
            </a:r>
            <a:r>
              <a:rPr lang="it-IT" sz="2400" b="1" dirty="0">
                <a:solidFill>
                  <a:schemeClr val="accent1">
                    <a:lumMod val="50000"/>
                  </a:schemeClr>
                </a:solidFill>
                <a:highlight>
                  <a:srgbClr val="00FFFF"/>
                </a:highlight>
              </a:rPr>
              <a:t>, nel pieno rispetto dell’art. 95 comma 3, che non è derogato.</a:t>
            </a:r>
            <a:endParaRPr lang="it-IT" sz="2400" b="1" dirty="0">
              <a:solidFill>
                <a:schemeClr val="accent1">
                  <a:lumMod val="50000"/>
                </a:schemeClr>
              </a:solidFill>
            </a:endParaRPr>
          </a:p>
        </p:txBody>
      </p:sp>
    </p:spTree>
    <p:extLst>
      <p:ext uri="{BB962C8B-B14F-4D97-AF65-F5344CB8AC3E}">
        <p14:creationId xmlns:p14="http://schemas.microsoft.com/office/powerpoint/2010/main" val="1281850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79F401A4-898A-344A-9A2C-7567921C8FC6}"/>
              </a:ext>
            </a:extLst>
          </p:cNvPr>
          <p:cNvSpPr>
            <a:spLocks noGrp="1"/>
          </p:cNvSpPr>
          <p:nvPr>
            <p:ph type="sldNum" sz="quarter" idx="12"/>
          </p:nvPr>
        </p:nvSpPr>
        <p:spPr/>
        <p:txBody>
          <a:bodyPr/>
          <a:lstStyle/>
          <a:p>
            <a:fld id="{20894FB5-3A48-2C46-8C40-43D9472AF0CB}" type="slidenum">
              <a:rPr lang="it-IT" smtClean="0"/>
              <a:t>3</a:t>
            </a:fld>
            <a:endParaRPr lang="it-IT"/>
          </a:p>
        </p:txBody>
      </p:sp>
      <p:sp>
        <p:nvSpPr>
          <p:cNvPr id="3" name="Rettangolo 2">
            <a:extLst>
              <a:ext uri="{FF2B5EF4-FFF2-40B4-BE49-F238E27FC236}">
                <a16:creationId xmlns:a16="http://schemas.microsoft.com/office/drawing/2014/main" id="{4FF480A0-2B69-E445-B844-75A03EEDB326}"/>
              </a:ext>
            </a:extLst>
          </p:cNvPr>
          <p:cNvSpPr/>
          <p:nvPr/>
        </p:nvSpPr>
        <p:spPr>
          <a:xfrm>
            <a:off x="1219200" y="2690336"/>
            <a:ext cx="10352690" cy="3046988"/>
          </a:xfrm>
          <a:prstGeom prst="rect">
            <a:avLst/>
          </a:prstGeom>
        </p:spPr>
        <p:txBody>
          <a:bodyPr wrap="square">
            <a:spAutoFit/>
          </a:bodyPr>
          <a:lstStyle/>
          <a:p>
            <a:pPr algn="ctr"/>
            <a:r>
              <a:rPr lang="it-IT" sz="3200" b="1" dirty="0">
                <a:solidFill>
                  <a:schemeClr val="accent1">
                    <a:lumMod val="50000"/>
                  </a:schemeClr>
                </a:solidFill>
              </a:rPr>
              <a:t>Il nostro Focus odierno verterà su… </a:t>
            </a:r>
          </a:p>
          <a:p>
            <a:pPr algn="ctr"/>
            <a:r>
              <a:rPr lang="it-IT" sz="3200" b="1" dirty="0">
                <a:solidFill>
                  <a:schemeClr val="accent1">
                    <a:lumMod val="50000"/>
                  </a:schemeClr>
                </a:solidFill>
              </a:rPr>
              <a:t>Le modifiche in materia di appalti pubblici apportate dalla legge n. 120/20 al DL n. 76/2020</a:t>
            </a:r>
          </a:p>
          <a:p>
            <a:pPr algn="ctr"/>
            <a:r>
              <a:rPr lang="it-IT" sz="3200" b="1" dirty="0">
                <a:solidFill>
                  <a:schemeClr val="accent1">
                    <a:lumMod val="50000"/>
                  </a:schemeClr>
                </a:solidFill>
              </a:rPr>
              <a:t>in sede di conversione: esame delle procedure </a:t>
            </a:r>
            <a:r>
              <a:rPr lang="it-IT" sz="3200" b="1" dirty="0" err="1">
                <a:solidFill>
                  <a:schemeClr val="accent1">
                    <a:lumMod val="50000"/>
                  </a:schemeClr>
                </a:solidFill>
              </a:rPr>
              <a:t>sottosoglia</a:t>
            </a:r>
            <a:r>
              <a:rPr lang="it-IT" sz="3200" b="1" dirty="0">
                <a:solidFill>
                  <a:schemeClr val="accent1">
                    <a:lumMod val="50000"/>
                  </a:schemeClr>
                </a:solidFill>
              </a:rPr>
              <a:t> e </a:t>
            </a:r>
            <a:r>
              <a:rPr lang="it-IT" sz="3200" b="1" dirty="0" err="1">
                <a:solidFill>
                  <a:schemeClr val="accent1">
                    <a:lumMod val="50000"/>
                  </a:schemeClr>
                </a:solidFill>
              </a:rPr>
              <a:t>soprasoglia</a:t>
            </a:r>
            <a:endParaRPr lang="it-IT" sz="3200" b="1" dirty="0">
              <a:solidFill>
                <a:schemeClr val="accent1">
                  <a:lumMod val="50000"/>
                </a:schemeClr>
              </a:solidFill>
            </a:endParaRPr>
          </a:p>
          <a:p>
            <a:pPr algn="ctr"/>
            <a:endParaRPr lang="it-IT" sz="3200" b="1" dirty="0">
              <a:solidFill>
                <a:schemeClr val="accent1">
                  <a:lumMod val="75000"/>
                </a:schemeClr>
              </a:solidFill>
              <a:latin typeface="ArialMT"/>
            </a:endParaRPr>
          </a:p>
        </p:txBody>
      </p:sp>
    </p:spTree>
    <p:extLst>
      <p:ext uri="{BB962C8B-B14F-4D97-AF65-F5344CB8AC3E}">
        <p14:creationId xmlns:p14="http://schemas.microsoft.com/office/powerpoint/2010/main" val="28805948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30</a:t>
            </a:fld>
            <a:endParaRPr lang="it-IT"/>
          </a:p>
        </p:txBody>
      </p:sp>
      <p:sp>
        <p:nvSpPr>
          <p:cNvPr id="4" name="Rettangolo 3">
            <a:extLst>
              <a:ext uri="{FF2B5EF4-FFF2-40B4-BE49-F238E27FC236}">
                <a16:creationId xmlns:a16="http://schemas.microsoft.com/office/drawing/2014/main" id="{2B0F0701-6DE6-BA48-8AEA-29AF8DAA2BC2}"/>
              </a:ext>
            </a:extLst>
          </p:cNvPr>
          <p:cNvSpPr/>
          <p:nvPr/>
        </p:nvSpPr>
        <p:spPr>
          <a:xfrm>
            <a:off x="672662" y="1267675"/>
            <a:ext cx="10930333" cy="4893647"/>
          </a:xfrm>
          <a:prstGeom prst="rect">
            <a:avLst/>
          </a:prstGeom>
        </p:spPr>
        <p:txBody>
          <a:bodyPr wrap="square">
            <a:spAutoFit/>
          </a:bodyPr>
          <a:lstStyle/>
          <a:p>
            <a:pPr algn="just"/>
            <a:r>
              <a:rPr lang="it-IT" sz="2400" b="1" dirty="0">
                <a:solidFill>
                  <a:schemeClr val="accent1">
                    <a:lumMod val="50000"/>
                  </a:schemeClr>
                </a:solidFill>
              </a:rPr>
              <a:t>(segue – art. 1 commi 4 e 5) </a:t>
            </a:r>
          </a:p>
          <a:p>
            <a:pPr algn="just"/>
            <a:r>
              <a:rPr lang="it-IT" sz="2400" b="1" dirty="0">
                <a:solidFill>
                  <a:schemeClr val="accent1">
                    <a:lumMod val="50000"/>
                  </a:schemeClr>
                </a:solidFill>
              </a:rPr>
              <a:t>4.Per le modalità di affidamento di cui al presente articolo la stazione appaltante </a:t>
            </a:r>
            <a:r>
              <a:rPr lang="it-IT" sz="2400" b="1" dirty="0">
                <a:solidFill>
                  <a:schemeClr val="accent1">
                    <a:lumMod val="50000"/>
                  </a:schemeClr>
                </a:solidFill>
                <a:highlight>
                  <a:srgbClr val="00FFFF"/>
                </a:highlight>
              </a:rPr>
              <a:t>non richiede le garanzie provvisorie </a:t>
            </a:r>
            <a:r>
              <a:rPr lang="it-IT" sz="2400" b="1" dirty="0">
                <a:solidFill>
                  <a:schemeClr val="accent1">
                    <a:lumMod val="50000"/>
                  </a:schemeClr>
                </a:solidFill>
              </a:rPr>
              <a:t>di cui all' articolo 93 del decreto legislativo n. 50 del 2016 , salvo che, in considerazione della tipologia e specificità della singola procedura, ricorrano particolari esigenze che ne giustifichino la richiesta, che la stazione appaltante indica nell'avviso di indizione della gara o in altro atto equivalente. </a:t>
            </a:r>
            <a:r>
              <a:rPr lang="it-IT" sz="2400" b="1" dirty="0">
                <a:solidFill>
                  <a:schemeClr val="accent1">
                    <a:lumMod val="50000"/>
                  </a:schemeClr>
                </a:solidFill>
                <a:highlight>
                  <a:srgbClr val="00FFFF"/>
                </a:highlight>
              </a:rPr>
              <a:t>Nel caso in cui sia richiesta la garanzia provvisoria, il relativo ammontare è dimezzato rispetto a quello previsto dal medesimo articolo 93 .   </a:t>
            </a:r>
            <a:endParaRPr lang="it-IT" sz="2400" b="1" dirty="0">
              <a:solidFill>
                <a:schemeClr val="accent1">
                  <a:lumMod val="50000"/>
                </a:schemeClr>
              </a:solidFill>
            </a:endParaRPr>
          </a:p>
          <a:p>
            <a:pPr algn="just"/>
            <a:r>
              <a:rPr lang="it-IT" sz="2400" b="1" dirty="0">
                <a:solidFill>
                  <a:schemeClr val="accent1">
                    <a:lumMod val="50000"/>
                  </a:schemeClr>
                </a:solidFill>
              </a:rPr>
              <a:t>5. Le disposizioni del presente articolo si applicano anche alle procedure per l'affidamento dei servizi di organizzazione, gestione e svolgimento delle prove dei concorsi pubblici di cui agli articoli 247 e 249 del decreto-legge 19 maggio 2020, n. 34, fino all'importo di cui alla lettera d), comma 1, dell' articolo 35 del decreto legislativo 18 aprile 2016, n. 50.</a:t>
            </a:r>
            <a:endParaRPr lang="it-IT" sz="2400" b="1" dirty="0">
              <a:solidFill>
                <a:schemeClr val="accent1">
                  <a:lumMod val="50000"/>
                </a:schemeClr>
              </a:solidFill>
              <a:highlight>
                <a:srgbClr val="00FFFF"/>
              </a:highlight>
            </a:endParaRPr>
          </a:p>
        </p:txBody>
      </p:sp>
      <p:pic>
        <p:nvPicPr>
          <p:cNvPr id="17409" name="Picture 1" descr="page19image40433536">
            <a:extLst>
              <a:ext uri="{FF2B5EF4-FFF2-40B4-BE49-F238E27FC236}">
                <a16:creationId xmlns:a16="http://schemas.microsoft.com/office/drawing/2014/main" id="{1AC1982B-1328-CF4B-B01B-E6C46513D3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004300" cy="4305300"/>
          </a:xfrm>
          <a:prstGeom prst="rect">
            <a:avLst/>
          </a:prstGeom>
          <a:noFill/>
          <a:extLst>
            <a:ext uri="{909E8E84-426E-40DD-AFC4-6F175D3DCCD1}">
              <a14:hiddenFill xmlns:a14="http://schemas.microsoft.com/office/drawing/2010/main">
                <a:solidFill>
                  <a:srgbClr val="FFFFFF"/>
                </a:solidFill>
              </a14:hiddenFill>
            </a:ext>
          </a:extLst>
        </p:spPr>
      </p:pic>
      <p:pic>
        <p:nvPicPr>
          <p:cNvPr id="17411" name="Picture 3" descr="page19image40433536">
            <a:extLst>
              <a:ext uri="{FF2B5EF4-FFF2-40B4-BE49-F238E27FC236}">
                <a16:creationId xmlns:a16="http://schemas.microsoft.com/office/drawing/2014/main" id="{4F3DE071-E6E1-4E42-9EA2-0C181FAEAB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004300" cy="4305300"/>
          </a:xfrm>
          <a:prstGeom prst="rect">
            <a:avLst/>
          </a:prstGeom>
          <a:noFill/>
          <a:extLst>
            <a:ext uri="{909E8E84-426E-40DD-AFC4-6F175D3DCCD1}">
              <a14:hiddenFill xmlns:a14="http://schemas.microsoft.com/office/drawing/2010/main">
                <a:solidFill>
                  <a:srgbClr val="FFFFFF"/>
                </a:solidFill>
              </a14:hiddenFill>
            </a:ext>
          </a:extLst>
        </p:spPr>
      </p:pic>
      <p:pic>
        <p:nvPicPr>
          <p:cNvPr id="17413" name="Picture 5" descr="page19image40433536">
            <a:extLst>
              <a:ext uri="{FF2B5EF4-FFF2-40B4-BE49-F238E27FC236}">
                <a16:creationId xmlns:a16="http://schemas.microsoft.com/office/drawing/2014/main" id="{A46C5CAE-867C-7148-AFB5-8E616EA19C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004300" cy="4305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9744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47446" y="902676"/>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31</a:t>
            </a:fld>
            <a:endParaRPr lang="it-IT"/>
          </a:p>
        </p:txBody>
      </p:sp>
      <p:sp>
        <p:nvSpPr>
          <p:cNvPr id="4" name="CasellaDiTesto 3">
            <a:extLst>
              <a:ext uri="{FF2B5EF4-FFF2-40B4-BE49-F238E27FC236}">
                <a16:creationId xmlns:a16="http://schemas.microsoft.com/office/drawing/2014/main" id="{DEDA1609-687C-DB4B-9319-0ACD26A4A8F7}"/>
              </a:ext>
            </a:extLst>
          </p:cNvPr>
          <p:cNvSpPr txBox="1"/>
          <p:nvPr/>
        </p:nvSpPr>
        <p:spPr>
          <a:xfrm>
            <a:off x="1369645" y="1599098"/>
            <a:ext cx="10386647" cy="830997"/>
          </a:xfrm>
          <a:prstGeom prst="rect">
            <a:avLst/>
          </a:prstGeom>
          <a:noFill/>
        </p:spPr>
        <p:txBody>
          <a:bodyPr wrap="square" rtlCol="0">
            <a:spAutoFit/>
          </a:bodyPr>
          <a:lstStyle/>
          <a:p>
            <a:endParaRPr lang="it-IT" sz="2400" b="1" dirty="0">
              <a:solidFill>
                <a:schemeClr val="accent1">
                  <a:lumMod val="75000"/>
                </a:schemeClr>
              </a:solidFill>
            </a:endParaRPr>
          </a:p>
          <a:p>
            <a:endParaRPr lang="it-IT" sz="2400" b="1" dirty="0">
              <a:solidFill>
                <a:schemeClr val="accent1">
                  <a:lumMod val="75000"/>
                </a:schemeClr>
              </a:solidFill>
            </a:endParaRPr>
          </a:p>
        </p:txBody>
      </p:sp>
      <p:sp>
        <p:nvSpPr>
          <p:cNvPr id="5" name="Rettangolo 4">
            <a:extLst>
              <a:ext uri="{FF2B5EF4-FFF2-40B4-BE49-F238E27FC236}">
                <a16:creationId xmlns:a16="http://schemas.microsoft.com/office/drawing/2014/main" id="{E9CA5869-D020-FE4B-BF4F-AF2EE06C8A44}"/>
              </a:ext>
            </a:extLst>
          </p:cNvPr>
          <p:cNvSpPr/>
          <p:nvPr/>
        </p:nvSpPr>
        <p:spPr>
          <a:xfrm>
            <a:off x="1105877" y="1431009"/>
            <a:ext cx="10781323" cy="4524315"/>
          </a:xfrm>
          <a:prstGeom prst="rect">
            <a:avLst/>
          </a:prstGeom>
        </p:spPr>
        <p:txBody>
          <a:bodyPr wrap="square">
            <a:spAutoFit/>
          </a:bodyPr>
          <a:lstStyle/>
          <a:p>
            <a:pPr algn="ctr"/>
            <a:r>
              <a:rPr lang="it-IT" sz="3200" b="1" dirty="0">
                <a:solidFill>
                  <a:schemeClr val="accent1">
                    <a:lumMod val="75000"/>
                  </a:schemeClr>
                </a:solidFill>
              </a:rPr>
              <a:t>NDR: la norma contiene la deroga sulla garanzia provvisoria</a:t>
            </a:r>
          </a:p>
          <a:p>
            <a:pPr algn="just"/>
            <a:r>
              <a:rPr lang="it-IT" sz="3200" b="1" dirty="0">
                <a:solidFill>
                  <a:schemeClr val="accent1">
                    <a:lumMod val="75000"/>
                  </a:schemeClr>
                </a:solidFill>
              </a:rPr>
              <a:t>la stazione appaltante </a:t>
            </a:r>
            <a:r>
              <a:rPr lang="it-IT" sz="3200" b="1" dirty="0">
                <a:solidFill>
                  <a:schemeClr val="accent1">
                    <a:lumMod val="75000"/>
                  </a:schemeClr>
                </a:solidFill>
                <a:highlight>
                  <a:srgbClr val="FFFF00"/>
                </a:highlight>
              </a:rPr>
              <a:t>non richiede le garanzie provvisorie </a:t>
            </a:r>
            <a:r>
              <a:rPr lang="it-IT" sz="3200" b="1" dirty="0">
                <a:solidFill>
                  <a:schemeClr val="accent1">
                    <a:lumMod val="75000"/>
                  </a:schemeClr>
                </a:solidFill>
              </a:rPr>
              <a:t>di cui all’articolo 93 del decreto legislativo n. 50 del 2016, salvo che, in considerazione della tipologia e </a:t>
            </a:r>
            <a:r>
              <a:rPr lang="it-IT" sz="3200" b="1" dirty="0" err="1">
                <a:solidFill>
                  <a:schemeClr val="accent1">
                    <a:lumMod val="75000"/>
                  </a:schemeClr>
                </a:solidFill>
              </a:rPr>
              <a:t>specificita</a:t>
            </a:r>
            <a:r>
              <a:rPr lang="it-IT" sz="3200" b="1" dirty="0">
                <a:solidFill>
                  <a:schemeClr val="accent1">
                    <a:lumMod val="75000"/>
                  </a:schemeClr>
                </a:solidFill>
              </a:rPr>
              <a:t>̀ della singola procedura, ricorrano particolari esigenze che ne giustifichino la richiesta, che la stazione appaltante indica nell’avviso di indizione della gara o in altro atto equivalente. </a:t>
            </a:r>
            <a:r>
              <a:rPr lang="it-IT" sz="3200" b="1" dirty="0">
                <a:solidFill>
                  <a:schemeClr val="accent1">
                    <a:lumMod val="75000"/>
                  </a:schemeClr>
                </a:solidFill>
                <a:highlight>
                  <a:srgbClr val="FFFF00"/>
                </a:highlight>
              </a:rPr>
              <a:t>Nel caso in cui sia richiesta la garanzia provvisoria, il relativo ammontare è dimezzato</a:t>
            </a:r>
            <a:r>
              <a:rPr lang="it-IT" sz="3200" b="1" dirty="0">
                <a:solidFill>
                  <a:schemeClr val="accent1">
                    <a:lumMod val="75000"/>
                  </a:schemeClr>
                </a:solidFill>
              </a:rPr>
              <a:t> rispetto a quello previsto dal medesimo articolo 93</a:t>
            </a:r>
          </a:p>
        </p:txBody>
      </p:sp>
    </p:spTree>
    <p:extLst>
      <p:ext uri="{BB962C8B-B14F-4D97-AF65-F5344CB8AC3E}">
        <p14:creationId xmlns:p14="http://schemas.microsoft.com/office/powerpoint/2010/main" val="3868592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32</a:t>
            </a:fld>
            <a:endParaRPr lang="it-IT"/>
          </a:p>
        </p:txBody>
      </p:sp>
      <p:sp>
        <p:nvSpPr>
          <p:cNvPr id="4" name="Rettangolo 3">
            <a:extLst>
              <a:ext uri="{FF2B5EF4-FFF2-40B4-BE49-F238E27FC236}">
                <a16:creationId xmlns:a16="http://schemas.microsoft.com/office/drawing/2014/main" id="{2B0F0701-6DE6-BA48-8AEA-29AF8DAA2BC2}"/>
              </a:ext>
            </a:extLst>
          </p:cNvPr>
          <p:cNvSpPr/>
          <p:nvPr/>
        </p:nvSpPr>
        <p:spPr>
          <a:xfrm>
            <a:off x="838200" y="1267675"/>
            <a:ext cx="10764795" cy="5262979"/>
          </a:xfrm>
          <a:prstGeom prst="rect">
            <a:avLst/>
          </a:prstGeom>
        </p:spPr>
        <p:txBody>
          <a:bodyPr wrap="square">
            <a:spAutoFit/>
          </a:bodyPr>
          <a:lstStyle/>
          <a:p>
            <a:pPr algn="just"/>
            <a:r>
              <a:rPr lang="it-IT" sz="2400" b="1" dirty="0">
                <a:solidFill>
                  <a:schemeClr val="accent1">
                    <a:lumMod val="75000"/>
                  </a:schemeClr>
                </a:solidFill>
              </a:rPr>
              <a:t>(segue – art. 1 commi 5 bis e 5 ter ) </a:t>
            </a:r>
            <a:r>
              <a:rPr lang="it-IT" sz="2400" b="1" dirty="0">
                <a:solidFill>
                  <a:srgbClr val="FF0000"/>
                </a:solidFill>
              </a:rPr>
              <a:t>INSERITI EX NOVO IN SEDE DI CONVERSIONE</a:t>
            </a:r>
            <a:endParaRPr lang="it-IT" sz="2400" b="1" dirty="0">
              <a:solidFill>
                <a:schemeClr val="accent1">
                  <a:lumMod val="75000"/>
                </a:schemeClr>
              </a:solidFill>
            </a:endParaRPr>
          </a:p>
          <a:p>
            <a:pPr algn="just"/>
            <a:r>
              <a:rPr lang="it-IT" sz="2400" b="1" dirty="0">
                <a:solidFill>
                  <a:srgbClr val="FF0000"/>
                </a:solidFill>
              </a:rPr>
              <a:t>5-bis. All'articolo 36, comma 2, lettera a) del decreto legislativo 18 aprile 2016, n. 50, sono aggiunte, in fine, le seguenti parole: </a:t>
            </a:r>
            <a:r>
              <a:rPr lang="it-IT" sz="2400" b="1" i="1" dirty="0">
                <a:solidFill>
                  <a:srgbClr val="FF0000"/>
                </a:solidFill>
                <a:highlight>
                  <a:srgbClr val="00FF00"/>
                </a:highlight>
              </a:rPr>
              <a:t>«La pubblicazione dell'avviso sui risultati della procedura di affidamento non </a:t>
            </a:r>
            <a:r>
              <a:rPr lang="it-IT" sz="2400" b="1" i="1" dirty="0" err="1">
                <a:solidFill>
                  <a:srgbClr val="FF0000"/>
                </a:solidFill>
                <a:highlight>
                  <a:srgbClr val="00FF00"/>
                </a:highlight>
              </a:rPr>
              <a:t>e'</a:t>
            </a:r>
            <a:r>
              <a:rPr lang="it-IT" sz="2400" b="1" i="1" dirty="0">
                <a:solidFill>
                  <a:srgbClr val="FF0000"/>
                </a:solidFill>
                <a:highlight>
                  <a:srgbClr val="00FF00"/>
                </a:highlight>
              </a:rPr>
              <a:t> obbligatoria».</a:t>
            </a:r>
          </a:p>
          <a:p>
            <a:pPr algn="just"/>
            <a:r>
              <a:rPr lang="it-IT" sz="2400" b="1" dirty="0">
                <a:solidFill>
                  <a:srgbClr val="FF0000"/>
                </a:solidFill>
              </a:rPr>
              <a:t>5-ter. Al fine di incentivare e semplificare l’accesso delle microimprese, piccole e medie imprese, come definite nella raccomandazione 2003/361/CE della Commissione, del 06 maggio 2003, alla </a:t>
            </a:r>
            <a:r>
              <a:rPr lang="it-IT" sz="2400" b="1" dirty="0" err="1">
                <a:solidFill>
                  <a:srgbClr val="FF0000"/>
                </a:solidFill>
              </a:rPr>
              <a:t>liquidita'</a:t>
            </a:r>
            <a:r>
              <a:rPr lang="it-IT" sz="2400" b="1" dirty="0">
                <a:solidFill>
                  <a:srgbClr val="FF0000"/>
                </a:solidFill>
              </a:rPr>
              <a:t> per far fronte alle ricadute economiche negative a seguito delle misure di contenimento dell'emergenza sanitaria globale da COVID-19, le disposizioni del presente articolo si applicano anche alle procedure per l'affidamento, ai sensi dell'articolo 112, comma 5, lettera b), del testo unico di cui al decreto legislativo 1° settembre 1993, n. 385, della gestione di fondi pubblici europei, nazionali, regionali e camerali diretti a sostenere l'accesso al credito delle imprese, fino agli importi di cui al comma 1 dell'articolo 35 del decreto legislativo 18 aprile 2016, n. 50.</a:t>
            </a:r>
          </a:p>
        </p:txBody>
      </p:sp>
    </p:spTree>
    <p:extLst>
      <p:ext uri="{BB962C8B-B14F-4D97-AF65-F5344CB8AC3E}">
        <p14:creationId xmlns:p14="http://schemas.microsoft.com/office/powerpoint/2010/main" val="10151312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33</a:t>
            </a:fld>
            <a:endParaRPr lang="it-IT"/>
          </a:p>
        </p:txBody>
      </p:sp>
      <p:sp>
        <p:nvSpPr>
          <p:cNvPr id="5" name="CasellaDiTesto 4">
            <a:extLst>
              <a:ext uri="{FF2B5EF4-FFF2-40B4-BE49-F238E27FC236}">
                <a16:creationId xmlns:a16="http://schemas.microsoft.com/office/drawing/2014/main" id="{B25B2525-78E3-4343-804B-C2EEA87E6EE9}"/>
              </a:ext>
            </a:extLst>
          </p:cNvPr>
          <p:cNvSpPr txBox="1"/>
          <p:nvPr/>
        </p:nvSpPr>
        <p:spPr>
          <a:xfrm>
            <a:off x="1324439" y="1755227"/>
            <a:ext cx="9785130" cy="3785652"/>
          </a:xfrm>
          <a:prstGeom prst="rect">
            <a:avLst/>
          </a:prstGeom>
          <a:noFill/>
        </p:spPr>
        <p:txBody>
          <a:bodyPr wrap="square" rtlCol="0">
            <a:spAutoFit/>
          </a:bodyPr>
          <a:lstStyle/>
          <a:p>
            <a:pPr algn="ctr"/>
            <a:r>
              <a:rPr lang="it-IT" sz="2400" b="1" dirty="0">
                <a:solidFill>
                  <a:schemeClr val="accent1">
                    <a:lumMod val="50000"/>
                  </a:schemeClr>
                </a:solidFill>
              </a:rPr>
              <a:t>Attenzione!</a:t>
            </a:r>
          </a:p>
          <a:p>
            <a:pPr algn="just"/>
            <a:r>
              <a:rPr lang="it-IT" sz="2400" b="1" dirty="0">
                <a:solidFill>
                  <a:schemeClr val="accent1">
                    <a:lumMod val="50000"/>
                  </a:schemeClr>
                </a:solidFill>
              </a:rPr>
              <a:t>Con riferimento alla obbligatorietà o meno della pubblicazione dell’avviso sui risultati della procedura, «ritorna» in auge la soglia dei 40.000 euro. Pertanto, l’esito di una procedura di affidamento diretto di importo pari a 35.000,00 euro </a:t>
            </a:r>
            <a:r>
              <a:rPr lang="it-IT" sz="2400" b="1" u="sng" dirty="0">
                <a:solidFill>
                  <a:schemeClr val="accent1">
                    <a:lumMod val="50000"/>
                  </a:schemeClr>
                </a:solidFill>
              </a:rPr>
              <a:t>non va pubblicato</a:t>
            </a:r>
            <a:r>
              <a:rPr lang="it-IT" sz="2400" b="1" dirty="0">
                <a:solidFill>
                  <a:schemeClr val="accent1">
                    <a:lumMod val="50000"/>
                  </a:schemeClr>
                </a:solidFill>
              </a:rPr>
              <a:t>.</a:t>
            </a:r>
          </a:p>
          <a:p>
            <a:pPr algn="just"/>
            <a:r>
              <a:rPr lang="it-IT" sz="2400" b="1" dirty="0">
                <a:solidFill>
                  <a:schemeClr val="accent1">
                    <a:lumMod val="50000"/>
                  </a:schemeClr>
                </a:solidFill>
              </a:rPr>
              <a:t>Viceversa, l’esito di una procedura di affidamento diretto di importo pari a </a:t>
            </a:r>
            <a:r>
              <a:rPr lang="it-IT" sz="2400" b="1" u="sng" dirty="0">
                <a:solidFill>
                  <a:schemeClr val="accent1">
                    <a:lumMod val="50000"/>
                  </a:schemeClr>
                </a:solidFill>
              </a:rPr>
              <a:t>60.000,00 va sempre pubblicato</a:t>
            </a:r>
            <a:r>
              <a:rPr lang="it-IT" sz="2400" b="1" dirty="0">
                <a:solidFill>
                  <a:schemeClr val="accent1">
                    <a:lumMod val="50000"/>
                  </a:schemeClr>
                </a:solidFill>
              </a:rPr>
              <a:t>.</a:t>
            </a:r>
          </a:p>
          <a:p>
            <a:pPr algn="just"/>
            <a:r>
              <a:rPr lang="it-IT" sz="2400" b="1" dirty="0">
                <a:solidFill>
                  <a:schemeClr val="accent1">
                    <a:lumMod val="50000"/>
                  </a:schemeClr>
                </a:solidFill>
              </a:rPr>
              <a:t>L’obbligo di pubblicazione dell’avviso sui risultati della procedura non è pertanto legato alla tipologia di procedura (trattandosi sempre di affidamento diretto), ma all’importo della stessa.</a:t>
            </a:r>
          </a:p>
        </p:txBody>
      </p:sp>
    </p:spTree>
    <p:extLst>
      <p:ext uri="{BB962C8B-B14F-4D97-AF65-F5344CB8AC3E}">
        <p14:creationId xmlns:p14="http://schemas.microsoft.com/office/powerpoint/2010/main" val="807696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34</a:t>
            </a:fld>
            <a:endParaRPr lang="it-IT"/>
          </a:p>
        </p:txBody>
      </p:sp>
      <p:pic>
        <p:nvPicPr>
          <p:cNvPr id="8" name="Immagine 7">
            <a:extLst>
              <a:ext uri="{FF2B5EF4-FFF2-40B4-BE49-F238E27FC236}">
                <a16:creationId xmlns:a16="http://schemas.microsoft.com/office/drawing/2014/main" id="{09F2DA57-17BB-8342-97CA-F813BC939BE3}"/>
              </a:ext>
            </a:extLst>
          </p:cNvPr>
          <p:cNvPicPr>
            <a:picLocks noChangeAspect="1"/>
          </p:cNvPicPr>
          <p:nvPr/>
        </p:nvPicPr>
        <p:blipFill>
          <a:blip r:embed="rId4">
            <a:duotone>
              <a:schemeClr val="accent1">
                <a:shade val="45000"/>
                <a:satMod val="135000"/>
              </a:schemeClr>
              <a:prstClr val="white"/>
            </a:duotone>
          </a:blip>
          <a:stretch>
            <a:fillRect/>
          </a:stretch>
        </p:blipFill>
        <p:spPr>
          <a:xfrm>
            <a:off x="1965569" y="1458716"/>
            <a:ext cx="9144000" cy="5143500"/>
          </a:xfrm>
          <a:prstGeom prst="rect">
            <a:avLst/>
          </a:prstGeom>
        </p:spPr>
      </p:pic>
    </p:spTree>
    <p:extLst>
      <p:ext uri="{BB962C8B-B14F-4D97-AF65-F5344CB8AC3E}">
        <p14:creationId xmlns:p14="http://schemas.microsoft.com/office/powerpoint/2010/main" val="853364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1008184"/>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35</a:t>
            </a:fld>
            <a:endParaRPr lang="it-IT"/>
          </a:p>
        </p:txBody>
      </p:sp>
      <p:graphicFrame>
        <p:nvGraphicFramePr>
          <p:cNvPr id="7" name="Tabella 6">
            <a:extLst>
              <a:ext uri="{FF2B5EF4-FFF2-40B4-BE49-F238E27FC236}">
                <a16:creationId xmlns:a16="http://schemas.microsoft.com/office/drawing/2014/main" id="{3A3C072E-5A68-0C43-BACA-EFB4E72558BE}"/>
              </a:ext>
            </a:extLst>
          </p:cNvPr>
          <p:cNvGraphicFramePr>
            <a:graphicFrameLocks noGrp="1"/>
          </p:cNvGraphicFramePr>
          <p:nvPr>
            <p:extLst>
              <p:ext uri="{D42A27DB-BD31-4B8C-83A1-F6EECF244321}">
                <p14:modId xmlns:p14="http://schemas.microsoft.com/office/powerpoint/2010/main" val="2308126626"/>
              </p:ext>
            </p:extLst>
          </p:nvPr>
        </p:nvGraphicFramePr>
        <p:xfrm>
          <a:off x="325821" y="1087121"/>
          <a:ext cx="11027979" cy="5634354"/>
        </p:xfrm>
        <a:graphic>
          <a:graphicData uri="http://schemas.openxmlformats.org/drawingml/2006/table">
            <a:tbl>
              <a:tblPr/>
              <a:tblGrid>
                <a:gridCol w="3675993">
                  <a:extLst>
                    <a:ext uri="{9D8B030D-6E8A-4147-A177-3AD203B41FA5}">
                      <a16:colId xmlns:a16="http://schemas.microsoft.com/office/drawing/2014/main" val="4150493842"/>
                    </a:ext>
                  </a:extLst>
                </a:gridCol>
                <a:gridCol w="3675993">
                  <a:extLst>
                    <a:ext uri="{9D8B030D-6E8A-4147-A177-3AD203B41FA5}">
                      <a16:colId xmlns:a16="http://schemas.microsoft.com/office/drawing/2014/main" val="3140345450"/>
                    </a:ext>
                  </a:extLst>
                </a:gridCol>
                <a:gridCol w="3675993">
                  <a:extLst>
                    <a:ext uri="{9D8B030D-6E8A-4147-A177-3AD203B41FA5}">
                      <a16:colId xmlns:a16="http://schemas.microsoft.com/office/drawing/2014/main" val="3801815613"/>
                    </a:ext>
                  </a:extLst>
                </a:gridCol>
              </a:tblGrid>
              <a:tr h="784530">
                <a:tc>
                  <a:txBody>
                    <a:bodyPr/>
                    <a:lstStyle/>
                    <a:p>
                      <a:r>
                        <a:rPr lang="it-IT" sz="1600" b="1" dirty="0">
                          <a:solidFill>
                            <a:schemeClr val="accent1">
                              <a:lumMod val="75000"/>
                            </a:schemeClr>
                          </a:solidFill>
                          <a:effectLst/>
                          <a:latin typeface="Calibri" panose="020F0502020204030204" pitchFamily="34" charset="0"/>
                        </a:rPr>
                        <a:t>Modulo procedurale </a:t>
                      </a:r>
                      <a:endParaRPr lang="it-IT" b="1" dirty="0">
                        <a:solidFill>
                          <a:schemeClr val="accent1">
                            <a:lumMod val="75000"/>
                          </a:schemeClr>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FFFF"/>
                    </a:solidFill>
                  </a:tcPr>
                </a:tc>
                <a:tc>
                  <a:txBody>
                    <a:bodyPr/>
                    <a:lstStyle/>
                    <a:p>
                      <a:r>
                        <a:rPr lang="it-IT" sz="1600" b="1">
                          <a:solidFill>
                            <a:schemeClr val="accent1">
                              <a:lumMod val="75000"/>
                            </a:schemeClr>
                          </a:solidFill>
                          <a:effectLst/>
                          <a:latin typeface="Calibri" panose="020F0502020204030204" pitchFamily="34" charset="0"/>
                        </a:rPr>
                        <a:t>Servizi/Forniture </a:t>
                      </a:r>
                      <a:endParaRPr lang="it-IT" b="1">
                        <a:solidFill>
                          <a:schemeClr val="accent1">
                            <a:lumMod val="75000"/>
                          </a:schemeClr>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FFFF"/>
                    </a:solidFill>
                  </a:tcPr>
                </a:tc>
                <a:tc>
                  <a:txBody>
                    <a:bodyPr/>
                    <a:lstStyle/>
                    <a:p>
                      <a:r>
                        <a:rPr lang="it-IT" sz="1600" b="1" dirty="0">
                          <a:solidFill>
                            <a:schemeClr val="accent1">
                              <a:lumMod val="75000"/>
                            </a:schemeClr>
                          </a:solidFill>
                          <a:effectLst/>
                          <a:latin typeface="Calibri" panose="020F0502020204030204" pitchFamily="34" charset="0"/>
                        </a:rPr>
                        <a:t>Lavori </a:t>
                      </a:r>
                      <a:endParaRPr lang="it-IT" b="1" dirty="0">
                        <a:solidFill>
                          <a:schemeClr val="accent1">
                            <a:lumMod val="75000"/>
                          </a:schemeClr>
                        </a:solidFill>
                        <a:effectLst/>
                      </a:endParaRPr>
                    </a:p>
                  </a:txBody>
                  <a:tcPr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38405405"/>
                  </a:ext>
                </a:extLst>
              </a:tr>
              <a:tr h="784530">
                <a:tc>
                  <a:txBody>
                    <a:bodyPr/>
                    <a:lstStyle/>
                    <a:p>
                      <a:r>
                        <a:rPr lang="it-IT" sz="1600" b="1" dirty="0">
                          <a:solidFill>
                            <a:schemeClr val="accent1">
                              <a:lumMod val="75000"/>
                            </a:schemeClr>
                          </a:solidFill>
                          <a:effectLst/>
                          <a:latin typeface="Calibri" panose="020F0502020204030204" pitchFamily="34" charset="0"/>
                        </a:rPr>
                        <a:t>Affidamento diretto </a:t>
                      </a:r>
                      <a:endParaRPr lang="it-IT" b="1" dirty="0">
                        <a:solidFill>
                          <a:schemeClr val="accent1">
                            <a:lumMod val="75000"/>
                          </a:schemeClr>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it-IT" sz="1600" b="1" dirty="0">
                          <a:solidFill>
                            <a:schemeClr val="accent1">
                              <a:lumMod val="75000"/>
                            </a:schemeClr>
                          </a:solidFill>
                          <a:effectLst/>
                          <a:latin typeface="Verdana" panose="020B0604030504040204" pitchFamily="34" charset="0"/>
                        </a:rPr>
                        <a:t>Fino a  75.000 euro </a:t>
                      </a:r>
                      <a:endParaRPr lang="it-IT" b="1" dirty="0">
                        <a:solidFill>
                          <a:schemeClr val="accent1">
                            <a:lumMod val="75000"/>
                          </a:schemeClr>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it-IT" sz="1600" b="1" dirty="0">
                          <a:solidFill>
                            <a:schemeClr val="accent1">
                              <a:lumMod val="75000"/>
                            </a:schemeClr>
                          </a:solidFill>
                          <a:effectLst/>
                          <a:latin typeface="Verdana" panose="020B0604030504040204" pitchFamily="34" charset="0"/>
                        </a:rPr>
                        <a:t>Fino a 150.000 euro </a:t>
                      </a:r>
                      <a:endParaRPr lang="it-IT" b="1" dirty="0">
                        <a:solidFill>
                          <a:schemeClr val="accent1">
                            <a:lumMod val="75000"/>
                          </a:schemeClr>
                        </a:solidFill>
                        <a:effectLst/>
                      </a:endParaRPr>
                    </a:p>
                  </a:txBody>
                  <a:tcPr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35624480"/>
                  </a:ext>
                </a:extLst>
              </a:tr>
              <a:tr h="1355098">
                <a:tc>
                  <a:txBody>
                    <a:bodyPr/>
                    <a:lstStyle/>
                    <a:p>
                      <a:r>
                        <a:rPr lang="it-IT" sz="1600" b="1" dirty="0">
                          <a:solidFill>
                            <a:schemeClr val="accent1">
                              <a:lumMod val="75000"/>
                            </a:schemeClr>
                          </a:solidFill>
                          <a:effectLst/>
                          <a:latin typeface="Calibri" panose="020F0502020204030204" pitchFamily="34" charset="0"/>
                        </a:rPr>
                        <a:t>Procedura negoziata con confronto comparativo con almeno 5 OE invitati, senza bando ma previo avviso </a:t>
                      </a:r>
                      <a:endParaRPr lang="it-IT" b="1" dirty="0">
                        <a:solidFill>
                          <a:schemeClr val="accent1">
                            <a:lumMod val="75000"/>
                          </a:schemeClr>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it-IT" sz="1600" b="1">
                          <a:solidFill>
                            <a:schemeClr val="accent1">
                              <a:lumMod val="75000"/>
                            </a:schemeClr>
                          </a:solidFill>
                          <a:effectLst/>
                          <a:latin typeface="Calibri" panose="020F0502020204030204" pitchFamily="34" charset="0"/>
                        </a:rPr>
                        <a:t>Tra 150.000 e soglie Ue (214.000/750.000 servizi all. IX) </a:t>
                      </a:r>
                      <a:endParaRPr lang="it-IT" b="1">
                        <a:solidFill>
                          <a:schemeClr val="accent1">
                            <a:lumMod val="75000"/>
                          </a:schemeClr>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it-IT" sz="1600" b="1">
                          <a:solidFill>
                            <a:schemeClr val="accent1">
                              <a:lumMod val="75000"/>
                            </a:schemeClr>
                          </a:solidFill>
                          <a:effectLst/>
                          <a:latin typeface="Calibri" panose="020F0502020204030204" pitchFamily="34" charset="0"/>
                        </a:rPr>
                        <a:t>Tra 150.000 e 350.000 </a:t>
                      </a:r>
                      <a:endParaRPr lang="it-IT" b="1">
                        <a:solidFill>
                          <a:schemeClr val="accent1">
                            <a:lumMod val="75000"/>
                          </a:schemeClr>
                        </a:solidFill>
                        <a:effectLst/>
                      </a:endParaRPr>
                    </a:p>
                  </a:txBody>
                  <a:tcPr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29418737"/>
                  </a:ext>
                </a:extLst>
              </a:tr>
              <a:tr h="1355098">
                <a:tc>
                  <a:txBody>
                    <a:bodyPr/>
                    <a:lstStyle/>
                    <a:p>
                      <a:r>
                        <a:rPr lang="it-IT" sz="1600" b="1" dirty="0">
                          <a:solidFill>
                            <a:schemeClr val="accent1">
                              <a:lumMod val="75000"/>
                            </a:schemeClr>
                          </a:solidFill>
                          <a:effectLst/>
                          <a:latin typeface="Calibri" panose="020F0502020204030204" pitchFamily="34" charset="0"/>
                        </a:rPr>
                        <a:t>Procedura negoziata con confronto comparativo con almeno 10 OE invitati , senza bando ma previo avviso</a:t>
                      </a:r>
                      <a:endParaRPr lang="it-IT" b="1" dirty="0">
                        <a:solidFill>
                          <a:schemeClr val="accent1">
                            <a:lumMod val="75000"/>
                          </a:schemeClr>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it-IT" sz="1600" b="1">
                          <a:solidFill>
                            <a:schemeClr val="accent1">
                              <a:lumMod val="75000"/>
                            </a:schemeClr>
                          </a:solidFill>
                          <a:effectLst/>
                          <a:latin typeface="Calibri" panose="020F0502020204030204" pitchFamily="34" charset="0"/>
                        </a:rPr>
                        <a:t>No </a:t>
                      </a:r>
                      <a:endParaRPr lang="it-IT" b="1">
                        <a:solidFill>
                          <a:schemeClr val="accent1">
                            <a:lumMod val="75000"/>
                          </a:schemeClr>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it-IT" sz="1600" b="1">
                          <a:solidFill>
                            <a:schemeClr val="accent1">
                              <a:lumMod val="75000"/>
                            </a:schemeClr>
                          </a:solidFill>
                          <a:effectLst/>
                          <a:latin typeface="Calibri" panose="020F0502020204030204" pitchFamily="34" charset="0"/>
                        </a:rPr>
                        <a:t>Tra i 350.000 e 1.000.000 euro </a:t>
                      </a:r>
                      <a:endParaRPr lang="it-IT" b="1">
                        <a:solidFill>
                          <a:schemeClr val="accent1">
                            <a:lumMod val="75000"/>
                          </a:schemeClr>
                        </a:solidFill>
                        <a:effectLst/>
                      </a:endParaRPr>
                    </a:p>
                  </a:txBody>
                  <a:tcPr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37524991"/>
                  </a:ext>
                </a:extLst>
              </a:tr>
              <a:tr h="1355098">
                <a:tc>
                  <a:txBody>
                    <a:bodyPr/>
                    <a:lstStyle/>
                    <a:p>
                      <a:r>
                        <a:rPr lang="it-IT" sz="1600" b="1" dirty="0">
                          <a:solidFill>
                            <a:schemeClr val="accent1">
                              <a:lumMod val="75000"/>
                            </a:schemeClr>
                          </a:solidFill>
                          <a:effectLst/>
                          <a:latin typeface="Calibri" panose="020F0502020204030204" pitchFamily="34" charset="0"/>
                        </a:rPr>
                        <a:t>Procedura negoziata con confronto comparativo con almeno 15 OE invitati , senza bando ma previo avviso</a:t>
                      </a:r>
                      <a:endParaRPr lang="it-IT" b="1" dirty="0">
                        <a:solidFill>
                          <a:schemeClr val="accent1">
                            <a:lumMod val="75000"/>
                          </a:schemeClr>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it-IT" sz="1600" b="1">
                          <a:solidFill>
                            <a:schemeClr val="accent1">
                              <a:lumMod val="75000"/>
                            </a:schemeClr>
                          </a:solidFill>
                          <a:effectLst/>
                          <a:latin typeface="Calibri" panose="020F0502020204030204" pitchFamily="34" charset="0"/>
                        </a:rPr>
                        <a:t>No </a:t>
                      </a:r>
                      <a:endParaRPr lang="it-IT" b="1">
                        <a:solidFill>
                          <a:schemeClr val="accent1">
                            <a:lumMod val="75000"/>
                          </a:schemeClr>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it-IT" sz="1600" b="1" dirty="0">
                          <a:solidFill>
                            <a:schemeClr val="accent1">
                              <a:lumMod val="75000"/>
                            </a:schemeClr>
                          </a:solidFill>
                          <a:effectLst/>
                          <a:latin typeface="Calibri" panose="020F0502020204030204" pitchFamily="34" charset="0"/>
                        </a:rPr>
                        <a:t>Tra 1.000.000 euro e 5.350.000 euro </a:t>
                      </a:r>
                      <a:endParaRPr lang="it-IT" b="1" dirty="0">
                        <a:solidFill>
                          <a:schemeClr val="accent1">
                            <a:lumMod val="75000"/>
                          </a:schemeClr>
                        </a:solidFill>
                        <a:effectLst/>
                      </a:endParaRPr>
                    </a:p>
                  </a:txBody>
                  <a:tcPr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57198698"/>
                  </a:ext>
                </a:extLst>
              </a:tr>
            </a:tbl>
          </a:graphicData>
        </a:graphic>
      </p:graphicFrame>
    </p:spTree>
    <p:extLst>
      <p:ext uri="{BB962C8B-B14F-4D97-AF65-F5344CB8AC3E}">
        <p14:creationId xmlns:p14="http://schemas.microsoft.com/office/powerpoint/2010/main" val="3138132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632724" y="706546"/>
            <a:ext cx="10478948" cy="5863144"/>
          </a:xfrm>
          <a:prstGeom prst="rect">
            <a:avLst/>
          </a:prstGeom>
          <a:noFill/>
        </p:spPr>
        <p:txBody>
          <a:bodyPr wrap="square" rtlCol="0">
            <a:spAutoFit/>
          </a:bodyPr>
          <a:lstStyle/>
          <a:p>
            <a:pPr algn="just"/>
            <a:r>
              <a:rPr lang="it-IT" sz="2500" b="1" dirty="0">
                <a:solidFill>
                  <a:schemeClr val="accent1">
                    <a:lumMod val="50000"/>
                  </a:schemeClr>
                </a:solidFill>
                <a:highlight>
                  <a:srgbClr val="FFFF00"/>
                </a:highlight>
              </a:rPr>
              <a:t> </a:t>
            </a:r>
          </a:p>
          <a:p>
            <a:pPr algn="just"/>
            <a:endParaRPr lang="it-IT" sz="2500" b="1" dirty="0">
              <a:solidFill>
                <a:schemeClr val="accent1">
                  <a:lumMod val="50000"/>
                </a:schemeClr>
              </a:solidFill>
              <a:highlight>
                <a:srgbClr val="FFFF00"/>
              </a:highlight>
            </a:endParaRPr>
          </a:p>
          <a:p>
            <a:pPr algn="just"/>
            <a:r>
              <a:rPr lang="it-IT" sz="2500" b="1" dirty="0">
                <a:solidFill>
                  <a:schemeClr val="accent1">
                    <a:lumMod val="50000"/>
                  </a:schemeClr>
                </a:solidFill>
                <a:highlight>
                  <a:srgbClr val="FFFF00"/>
                </a:highlight>
              </a:rPr>
              <a:t>Art. 2 - Procedure per l'incentivazione degli investimenti pubblici in relazione all'aggiudicazione dei contratti pubblici SOPRA SOGLIA</a:t>
            </a:r>
          </a:p>
          <a:p>
            <a:pPr algn="just"/>
            <a:r>
              <a:rPr lang="it-IT" sz="2500" b="1" dirty="0">
                <a:solidFill>
                  <a:schemeClr val="accent1">
                    <a:lumMod val="50000"/>
                  </a:schemeClr>
                </a:solidFill>
              </a:rPr>
              <a:t>1. Al fine di incentivare gli investimenti pubblici nel settore delle infrastrutture e dei servizi pubblici, </a:t>
            </a:r>
            <a:r>
              <a:rPr lang="it-IT" sz="2500" b="1" dirty="0" err="1">
                <a:solidFill>
                  <a:schemeClr val="accent1">
                    <a:lumMod val="50000"/>
                  </a:schemeClr>
                </a:solidFill>
              </a:rPr>
              <a:t>nonche</a:t>
            </a:r>
            <a:r>
              <a:rPr lang="it-IT" sz="2500" b="1" dirty="0">
                <a:solidFill>
                  <a:schemeClr val="accent1">
                    <a:lumMod val="50000"/>
                  </a:schemeClr>
                </a:solidFill>
              </a:rPr>
              <a:t>' al fine di far fronte alle ricadute economiche negative a seguito delle misure di contenimento e dell'emergenza sanitaria globale del COVID-19, si applicano le procedure di affidamento e la disciplina dell'esecuzione del contratto di cui al presente articolo </a:t>
            </a:r>
            <a:r>
              <a:rPr lang="it-IT" sz="2500" b="1" u="sng" dirty="0">
                <a:solidFill>
                  <a:schemeClr val="accent1">
                    <a:lumMod val="50000"/>
                  </a:schemeClr>
                </a:solidFill>
              </a:rPr>
              <a:t>qualora la determina a contrarre o altro atto di avvio del procedimento equivalente sia adottato entro il </a:t>
            </a:r>
            <a:r>
              <a:rPr lang="it-IT" sz="2500" b="1" u="sng" dirty="0">
                <a:solidFill>
                  <a:srgbClr val="FF0000"/>
                </a:solidFill>
              </a:rPr>
              <a:t>31 dicembre 2021</a:t>
            </a:r>
            <a:r>
              <a:rPr lang="it-IT" sz="2500" b="1" dirty="0">
                <a:solidFill>
                  <a:srgbClr val="FF0000"/>
                </a:solidFill>
              </a:rPr>
              <a:t>. </a:t>
            </a:r>
            <a:r>
              <a:rPr lang="it-IT" sz="2500" b="1" dirty="0">
                <a:solidFill>
                  <a:schemeClr val="accent1">
                    <a:lumMod val="50000"/>
                  </a:schemeClr>
                </a:solidFill>
              </a:rPr>
              <a:t>In tali casi, salve le ipotesi in cui la procedura sia sospesa per effetto di provvedimenti </a:t>
            </a:r>
            <a:r>
              <a:rPr lang="it-IT" sz="2500" b="1" dirty="0" err="1">
                <a:solidFill>
                  <a:schemeClr val="accent1">
                    <a:lumMod val="50000"/>
                  </a:schemeClr>
                </a:solidFill>
              </a:rPr>
              <a:t>dell'autorita'</a:t>
            </a:r>
            <a:r>
              <a:rPr lang="it-IT" sz="2500" b="1" dirty="0">
                <a:solidFill>
                  <a:schemeClr val="accent1">
                    <a:lumMod val="50000"/>
                  </a:schemeClr>
                </a:solidFill>
              </a:rPr>
              <a:t> giudiziaria, l'aggiudicazione o l'individuazione definitiva del contraente avviene entro il termine </a:t>
            </a:r>
            <a:r>
              <a:rPr lang="it-IT" sz="2500" b="1" u="sng" dirty="0">
                <a:solidFill>
                  <a:schemeClr val="accent1">
                    <a:lumMod val="50000"/>
                  </a:schemeClr>
                </a:solidFill>
              </a:rPr>
              <a:t>di sei mesi dalla data di adozione dell'atto di avvio del procedimento.</a:t>
            </a:r>
            <a:endParaRPr lang="it-IT" sz="2500" b="1" u="sng" dirty="0">
              <a:solidFill>
                <a:schemeClr val="accent1">
                  <a:lumMod val="50000"/>
                </a:schemeClr>
              </a:solidFill>
              <a:highlight>
                <a:srgbClr val="FFFF00"/>
              </a:highlight>
            </a:endParaRPr>
          </a:p>
          <a:p>
            <a:pPr algn="just"/>
            <a:endParaRPr lang="it-IT" sz="2500" b="1" dirty="0">
              <a:solidFill>
                <a:schemeClr val="accent1">
                  <a:lumMod val="50000"/>
                </a:schemeClr>
              </a:solidFill>
              <a:highlight>
                <a:srgbClr val="FFFF00"/>
              </a:highlight>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36</a:t>
            </a:fld>
            <a:endParaRPr lang="it-IT"/>
          </a:p>
        </p:txBody>
      </p:sp>
    </p:spTree>
    <p:extLst>
      <p:ext uri="{BB962C8B-B14F-4D97-AF65-F5344CB8AC3E}">
        <p14:creationId xmlns:p14="http://schemas.microsoft.com/office/powerpoint/2010/main" val="16370560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840828" y="1876886"/>
            <a:ext cx="11091041" cy="4739759"/>
          </a:xfrm>
          <a:prstGeom prst="rect">
            <a:avLst/>
          </a:prstGeom>
          <a:noFill/>
        </p:spPr>
        <p:txBody>
          <a:bodyPr wrap="square" rtlCol="0">
            <a:spAutoFit/>
          </a:bodyPr>
          <a:lstStyle/>
          <a:p>
            <a:pPr algn="just"/>
            <a:r>
              <a:rPr lang="it-IT" sz="2500" b="1" dirty="0">
                <a:solidFill>
                  <a:schemeClr val="accent1">
                    <a:lumMod val="50000"/>
                  </a:schemeClr>
                </a:solidFill>
                <a:highlight>
                  <a:srgbClr val="FFFF00"/>
                </a:highlight>
              </a:rPr>
              <a:t> Art. 2 - Procedure per l'incentivazione degli investimenti pubblici in relazione all'aggiudicazione dei contratti pubblici sopra soglia</a:t>
            </a:r>
          </a:p>
          <a:p>
            <a:pPr algn="just"/>
            <a:r>
              <a:rPr lang="it-IT" sz="2800" b="1" u="sng" dirty="0">
                <a:solidFill>
                  <a:schemeClr val="accent1">
                    <a:lumMod val="50000"/>
                  </a:schemeClr>
                </a:solidFill>
              </a:rPr>
              <a:t>(segue dal comma 1) </a:t>
            </a:r>
            <a:r>
              <a:rPr lang="it-IT" sz="2800" b="1" dirty="0">
                <a:solidFill>
                  <a:schemeClr val="accent1">
                    <a:lumMod val="50000"/>
                  </a:schemeClr>
                </a:solidFill>
              </a:rPr>
              <a:t>Il mancato rispetto dei termini di cui al periodo precedente, la mancata tempestiva stipulazione del contratto e il tardivo avvio dell'esecuzione dello stesso possono essere valutati ai fini della </a:t>
            </a:r>
            <a:r>
              <a:rPr lang="it-IT" sz="2800" b="1" dirty="0" err="1">
                <a:solidFill>
                  <a:schemeClr val="accent1">
                    <a:lumMod val="50000"/>
                  </a:schemeClr>
                </a:solidFill>
              </a:rPr>
              <a:t>responsabilita'</a:t>
            </a:r>
            <a:r>
              <a:rPr lang="it-IT" sz="2800" b="1" dirty="0">
                <a:solidFill>
                  <a:schemeClr val="accent1">
                    <a:lumMod val="50000"/>
                  </a:schemeClr>
                </a:solidFill>
              </a:rPr>
              <a:t> del responsabile unico del procedimento per danno erariale e, qualora imputabili all'operatore economico, costituiscono causa di esclusione dell'operatore dalla procedura o di risoluzione del contratto per inadempimento che viene senza indugio dichiarata dalla stazione appaltante e opera di diritto.</a:t>
            </a:r>
          </a:p>
          <a:p>
            <a:pPr algn="just"/>
            <a:endParaRPr lang="it-IT" sz="2800" b="1" u="sng" dirty="0">
              <a:solidFill>
                <a:schemeClr val="accent1">
                  <a:lumMod val="75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37</a:t>
            </a:fld>
            <a:endParaRPr lang="it-IT"/>
          </a:p>
        </p:txBody>
      </p:sp>
    </p:spTree>
    <p:extLst>
      <p:ext uri="{BB962C8B-B14F-4D97-AF65-F5344CB8AC3E}">
        <p14:creationId xmlns:p14="http://schemas.microsoft.com/office/powerpoint/2010/main" val="10202250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398343" y="220429"/>
            <a:ext cx="11060561" cy="6417141"/>
          </a:xfrm>
          <a:prstGeom prst="rect">
            <a:avLst/>
          </a:prstGeom>
          <a:noFill/>
        </p:spPr>
        <p:txBody>
          <a:bodyPr wrap="square" rtlCol="0">
            <a:spAutoFit/>
          </a:bodyPr>
          <a:lstStyle/>
          <a:p>
            <a:pPr algn="just"/>
            <a:r>
              <a:rPr lang="it-IT" sz="2500" b="1" dirty="0">
                <a:solidFill>
                  <a:schemeClr val="accent1">
                    <a:lumMod val="50000"/>
                  </a:schemeClr>
                </a:solidFill>
                <a:highlight>
                  <a:srgbClr val="FFFF00"/>
                </a:highlight>
              </a:rPr>
              <a:t> Art. 2 - Procedure per l'incentivazione degli investimenti pubblici in relazione all'aggiudicazione dei contratti pubblici sopra soglia – COMMA 2</a:t>
            </a:r>
          </a:p>
          <a:p>
            <a:pPr algn="just"/>
            <a:r>
              <a:rPr lang="it-IT" sz="2800" b="1" dirty="0">
                <a:solidFill>
                  <a:schemeClr val="accent1">
                    <a:lumMod val="50000"/>
                  </a:schemeClr>
                </a:solidFill>
              </a:rPr>
              <a:t>2. Salvo quanto previsto dal comma 3, le stazioni appaltanti procedono all'affidamento delle </a:t>
            </a:r>
            <a:r>
              <a:rPr lang="it-IT" sz="2800" b="1" dirty="0" err="1">
                <a:solidFill>
                  <a:schemeClr val="accent1">
                    <a:lumMod val="50000"/>
                  </a:schemeClr>
                </a:solidFill>
              </a:rPr>
              <a:t>attivita'</a:t>
            </a:r>
            <a:r>
              <a:rPr lang="it-IT" sz="2800" b="1" dirty="0">
                <a:solidFill>
                  <a:schemeClr val="accent1">
                    <a:lumMod val="50000"/>
                  </a:schemeClr>
                </a:solidFill>
              </a:rPr>
              <a:t> di esecuzione di lavori, servizi e forniture, </a:t>
            </a:r>
            <a:r>
              <a:rPr lang="it-IT" sz="2800" b="1" dirty="0" err="1">
                <a:solidFill>
                  <a:schemeClr val="accent1">
                    <a:lumMod val="50000"/>
                  </a:schemeClr>
                </a:solidFill>
              </a:rPr>
              <a:t>nonche</a:t>
            </a:r>
            <a:r>
              <a:rPr lang="it-IT" sz="2800" b="1" dirty="0">
                <a:solidFill>
                  <a:schemeClr val="accent1">
                    <a:lumMod val="50000"/>
                  </a:schemeClr>
                </a:solidFill>
              </a:rPr>
              <a:t>' dei servizi di ingegneria e architettura, inclusa </a:t>
            </a:r>
            <a:r>
              <a:rPr lang="it-IT" sz="2800" b="1" dirty="0" err="1">
                <a:solidFill>
                  <a:schemeClr val="accent1">
                    <a:lumMod val="50000"/>
                  </a:schemeClr>
                </a:solidFill>
              </a:rPr>
              <a:t>l'attivita'</a:t>
            </a:r>
            <a:r>
              <a:rPr lang="it-IT" sz="2800" b="1" dirty="0">
                <a:solidFill>
                  <a:schemeClr val="accent1">
                    <a:lumMod val="50000"/>
                  </a:schemeClr>
                </a:solidFill>
              </a:rPr>
              <a:t> di progettazione, di importo pari o superiore alle soglie di cui all'articolo 35 del decreto legislativo 18 aprile 2016 n. 50, mediante la </a:t>
            </a:r>
            <a:r>
              <a:rPr lang="it-IT" sz="2800" b="1" u="sng" dirty="0">
                <a:solidFill>
                  <a:schemeClr val="accent1">
                    <a:lumMod val="50000"/>
                  </a:schemeClr>
                </a:solidFill>
              </a:rPr>
              <a:t>procedura aperta, ristretta</a:t>
            </a:r>
            <a:r>
              <a:rPr lang="it-IT" sz="2800" b="1" dirty="0">
                <a:solidFill>
                  <a:schemeClr val="accent1">
                    <a:lumMod val="50000"/>
                  </a:schemeClr>
                </a:solidFill>
              </a:rPr>
              <a:t> o, previa motivazione sulla sussistenza dei presupposti previsti dalla legge, la procedura competitiva con negoziazione (</a:t>
            </a:r>
            <a:r>
              <a:rPr lang="it-IT" sz="2800" b="1" dirty="0" err="1">
                <a:solidFill>
                  <a:schemeClr val="accent1">
                    <a:lumMod val="50000"/>
                  </a:schemeClr>
                </a:solidFill>
              </a:rPr>
              <a:t>ndr</a:t>
            </a:r>
            <a:r>
              <a:rPr lang="it-IT" sz="2800" b="1" dirty="0">
                <a:solidFill>
                  <a:schemeClr val="accent1">
                    <a:lumMod val="50000"/>
                  </a:schemeClr>
                </a:solidFill>
              </a:rPr>
              <a:t>: chiamata anche negoziata con bando) di cui agli articoli 61 e 62 del decreto legislativo n. 50 del 2016 o il dialogo competitivo di cui all'articolo 64 del decreto legislativo n. 50 del 2016, per i settori ordinari, e di cui agli articoli 123 e 124, per i settori speciali, in ogni caso con i termini ridotti di cui all'articolo 8, comma 1, lettera c), del presente decreto.</a:t>
            </a:r>
            <a:endParaRPr lang="it-IT" sz="2800" b="1" u="sng"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38</a:t>
            </a:fld>
            <a:endParaRPr lang="it-IT"/>
          </a:p>
        </p:txBody>
      </p:sp>
    </p:spTree>
    <p:extLst>
      <p:ext uri="{BB962C8B-B14F-4D97-AF65-F5344CB8AC3E}">
        <p14:creationId xmlns:p14="http://schemas.microsoft.com/office/powerpoint/2010/main" val="22296899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515007" y="441434"/>
            <a:ext cx="10657625" cy="5847755"/>
          </a:xfrm>
          <a:prstGeom prst="rect">
            <a:avLst/>
          </a:prstGeom>
          <a:noFill/>
        </p:spPr>
        <p:txBody>
          <a:bodyPr wrap="square" rtlCol="0">
            <a:spAutoFit/>
          </a:bodyPr>
          <a:lstStyle/>
          <a:p>
            <a:pPr algn="just"/>
            <a:r>
              <a:rPr lang="it-IT" sz="2500" b="1" dirty="0">
                <a:solidFill>
                  <a:schemeClr val="accent1">
                    <a:lumMod val="50000"/>
                  </a:schemeClr>
                </a:solidFill>
                <a:highlight>
                  <a:srgbClr val="FFFF00"/>
                </a:highlight>
              </a:rPr>
              <a:t> Art. 2 - Procedure per l'incentivazione degli investimenti pubblici in relazione all'aggiudicazione dei contratti pubblici sopra soglia – COMMA 3 ESTREMA URGENZA </a:t>
            </a:r>
          </a:p>
          <a:p>
            <a:pPr algn="just"/>
            <a:r>
              <a:rPr lang="it-IT" sz="2500" b="1" dirty="0">
                <a:solidFill>
                  <a:schemeClr val="accent1">
                    <a:lumMod val="50000"/>
                  </a:schemeClr>
                </a:solidFill>
              </a:rPr>
              <a:t>3. Per l'affidamento delle attività di esecuzione di lavori, servizi e forniture nonché dei servizi di ingegneria e architettura, inclusa l'attività di progettazione, di opere di importo pari o superiore alle soglie di cui all' articolo 35 del decreto legislativo 18 aprile 2016 n. 50 , la procedura negoziata </a:t>
            </a:r>
            <a:r>
              <a:rPr lang="it-IT" sz="2500" b="1" u="sng" dirty="0">
                <a:solidFill>
                  <a:schemeClr val="accent1">
                    <a:lumMod val="50000"/>
                  </a:schemeClr>
                </a:solidFill>
              </a:rPr>
              <a:t>di cui all' articolo 63 </a:t>
            </a:r>
            <a:r>
              <a:rPr lang="it-IT" sz="2500" b="1" dirty="0">
                <a:solidFill>
                  <a:schemeClr val="accent1">
                    <a:lumMod val="50000"/>
                  </a:schemeClr>
                </a:solidFill>
              </a:rPr>
              <a:t>del decreto legislativo n. 50 del 2016 , per i settori ordinari, e di cui all' articolo 125, per i settori speciali </a:t>
            </a:r>
            <a:r>
              <a:rPr lang="it-IT" sz="2500" b="1" dirty="0">
                <a:solidFill>
                  <a:srgbClr val="FF0000"/>
                </a:solidFill>
              </a:rPr>
              <a:t>può essere utilizzata </a:t>
            </a:r>
            <a:r>
              <a:rPr lang="it-IT" sz="2400" b="1" dirty="0">
                <a:solidFill>
                  <a:srgbClr val="FF0000"/>
                </a:solidFill>
              </a:rPr>
              <a:t>previa pubblicazione dell'avviso di indizione della gara o di altro atto equivalente, nel rispetto di un criterio di rotazione</a:t>
            </a:r>
            <a:r>
              <a:rPr lang="it-IT" dirty="0"/>
              <a:t>, </a:t>
            </a:r>
            <a:r>
              <a:rPr lang="it-IT" sz="2500" b="1" u="sng" dirty="0">
                <a:solidFill>
                  <a:schemeClr val="accent1">
                    <a:lumMod val="50000"/>
                  </a:schemeClr>
                </a:solidFill>
              </a:rPr>
              <a:t>nella misura strettamente necessaria quando, per ragioni di estrema urgenza derivanti dagli effetti negativi della crisi causata dalla pandemia COVID-19 o dal periodo di sospensione delle attività determinato dalle misure di contenimento adottate per fronteggiare la crisi, i termini, anche abbreviati, previsti dalle procedure ordinarie non possono essere rispettati.</a:t>
            </a: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39</a:t>
            </a:fld>
            <a:endParaRPr lang="it-IT"/>
          </a:p>
        </p:txBody>
      </p:sp>
    </p:spTree>
    <p:extLst>
      <p:ext uri="{BB962C8B-B14F-4D97-AF65-F5344CB8AC3E}">
        <p14:creationId xmlns:p14="http://schemas.microsoft.com/office/powerpoint/2010/main" val="2809778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570892" y="363415"/>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4</a:t>
            </a:fld>
            <a:endParaRPr lang="it-IT"/>
          </a:p>
        </p:txBody>
      </p:sp>
      <p:sp>
        <p:nvSpPr>
          <p:cNvPr id="4" name="CasellaDiTesto 3">
            <a:extLst>
              <a:ext uri="{FF2B5EF4-FFF2-40B4-BE49-F238E27FC236}">
                <a16:creationId xmlns:a16="http://schemas.microsoft.com/office/drawing/2014/main" id="{DEDA1609-687C-DB4B-9319-0ACD26A4A8F7}"/>
              </a:ext>
            </a:extLst>
          </p:cNvPr>
          <p:cNvSpPr txBox="1"/>
          <p:nvPr/>
        </p:nvSpPr>
        <p:spPr>
          <a:xfrm>
            <a:off x="830317" y="1618594"/>
            <a:ext cx="10688819" cy="4524315"/>
          </a:xfrm>
          <a:prstGeom prst="rect">
            <a:avLst/>
          </a:prstGeom>
          <a:noFill/>
        </p:spPr>
        <p:txBody>
          <a:bodyPr wrap="square" rtlCol="0">
            <a:spAutoFit/>
          </a:bodyPr>
          <a:lstStyle/>
          <a:p>
            <a:pPr algn="ctr"/>
            <a:r>
              <a:rPr lang="it-IT" b="1" dirty="0">
                <a:solidFill>
                  <a:schemeClr val="accent1">
                    <a:lumMod val="50000"/>
                  </a:schemeClr>
                </a:solidFill>
              </a:rPr>
              <a:t>Obiettivi del legislatore con la normativa di semplificazione e principali caratterizzazioni </a:t>
            </a:r>
          </a:p>
          <a:p>
            <a:pPr algn="just"/>
            <a:r>
              <a:rPr lang="it-IT" dirty="0">
                <a:solidFill>
                  <a:schemeClr val="accent1">
                    <a:lumMod val="50000"/>
                  </a:schemeClr>
                </a:solidFill>
              </a:rPr>
              <a:t>Elementi generali che regolano le procedure derogatorie - La legge 11 settembre 2020, n. 120 ha convertito in legge con modificazioni il decreto legge 16 luglio 2020, n. 76, recante misure urgenti per la semplificazione e l’innovazione digitale. La norma reca tra l’altro numerosi correttivi, sia di carattere transitorio che definitivo, al Codice dei Contratti d.lgs. n. 50/2016, ed è su questi che si concentra l’attenzione del presente documento. L’art. 1, comma 1 e l’art. 2, comma 1 esplicitano gli obiettivi generali degli interventi di «semplificazione» delle procedure di affidamento: </a:t>
            </a:r>
          </a:p>
          <a:p>
            <a:pPr algn="just"/>
            <a:r>
              <a:rPr lang="it-IT" dirty="0">
                <a:solidFill>
                  <a:schemeClr val="accent1">
                    <a:lumMod val="50000"/>
                  </a:schemeClr>
                </a:solidFill>
              </a:rPr>
              <a:t>a) incentivazione degli investimenti pubblici con particolare riferimento alle infrastrutture ed ai servizi pubblici;</a:t>
            </a:r>
            <a:br>
              <a:rPr lang="it-IT" dirty="0">
                <a:solidFill>
                  <a:schemeClr val="accent1">
                    <a:lumMod val="50000"/>
                  </a:schemeClr>
                </a:solidFill>
              </a:rPr>
            </a:br>
            <a:r>
              <a:rPr lang="it-IT" dirty="0">
                <a:solidFill>
                  <a:schemeClr val="accent1">
                    <a:lumMod val="50000"/>
                  </a:schemeClr>
                </a:solidFill>
              </a:rPr>
              <a:t>b) far fronte alle ricadute economiche negative a seguito delle misure di contenimento e dell’emergenza sanitaria globale del COVID-19. </a:t>
            </a:r>
          </a:p>
          <a:p>
            <a:pPr algn="just"/>
            <a:r>
              <a:rPr lang="it-IT" dirty="0">
                <a:solidFill>
                  <a:schemeClr val="accent1">
                    <a:lumMod val="50000"/>
                  </a:schemeClr>
                </a:solidFill>
              </a:rPr>
              <a:t>Il quadro normativo risulta in connessione con le indicazioni della Comunicazione 2020/C 108, della Commissione Ue, pubblicata sulla G. Ufficiale europea del 1° aprile, che delinea come regola generale l’utilizzo, per quanto possibile, delle procedure ordinarie (seppure configurando la situazione causata dall’emergenza come motivazione per la riduzione dei termini) e della procedura negoziata per ragioni d’urgenza, lasciando tuttavia al legislatore nazionale margine di intervento (soprattutto nel </a:t>
            </a:r>
            <a:r>
              <a:rPr lang="it-IT" dirty="0" err="1">
                <a:solidFill>
                  <a:schemeClr val="accent1">
                    <a:lumMod val="50000"/>
                  </a:schemeClr>
                </a:solidFill>
              </a:rPr>
              <a:t>sottosoglia</a:t>
            </a:r>
            <a:r>
              <a:rPr lang="it-IT" dirty="0">
                <a:solidFill>
                  <a:schemeClr val="accent1">
                    <a:lumMod val="50000"/>
                  </a:schemeClr>
                </a:solidFill>
              </a:rPr>
              <a:t>). </a:t>
            </a:r>
          </a:p>
          <a:p>
            <a:endParaRPr lang="it-IT" dirty="0"/>
          </a:p>
        </p:txBody>
      </p:sp>
    </p:spTree>
    <p:extLst>
      <p:ext uri="{BB962C8B-B14F-4D97-AF65-F5344CB8AC3E}">
        <p14:creationId xmlns:p14="http://schemas.microsoft.com/office/powerpoint/2010/main" val="1381782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5D3B43D-E007-D944-89D9-6D86E943F6DC}"/>
              </a:ext>
            </a:extLst>
          </p:cNvPr>
          <p:cNvSpPr>
            <a:spLocks noGrp="1"/>
          </p:cNvSpPr>
          <p:nvPr>
            <p:ph type="sldNum" sz="quarter" idx="12"/>
          </p:nvPr>
        </p:nvSpPr>
        <p:spPr/>
        <p:txBody>
          <a:bodyPr/>
          <a:lstStyle/>
          <a:p>
            <a:fld id="{20894FB5-3A48-2C46-8C40-43D9472AF0CB}" type="slidenum">
              <a:rPr lang="it-IT" smtClean="0"/>
              <a:t>40</a:t>
            </a:fld>
            <a:endParaRPr lang="it-IT"/>
          </a:p>
        </p:txBody>
      </p:sp>
      <p:sp>
        <p:nvSpPr>
          <p:cNvPr id="4" name="Rettangolo 3">
            <a:extLst>
              <a:ext uri="{FF2B5EF4-FFF2-40B4-BE49-F238E27FC236}">
                <a16:creationId xmlns:a16="http://schemas.microsoft.com/office/drawing/2014/main" id="{93E32B18-33CA-A74E-8916-37EB636AB9C4}"/>
              </a:ext>
            </a:extLst>
          </p:cNvPr>
          <p:cNvSpPr/>
          <p:nvPr/>
        </p:nvSpPr>
        <p:spPr>
          <a:xfrm>
            <a:off x="838200" y="906601"/>
            <a:ext cx="10702159" cy="5632311"/>
          </a:xfrm>
          <a:prstGeom prst="rect">
            <a:avLst/>
          </a:prstGeom>
        </p:spPr>
        <p:txBody>
          <a:bodyPr wrap="square">
            <a:spAutoFit/>
          </a:bodyPr>
          <a:lstStyle/>
          <a:p>
            <a:r>
              <a:rPr lang="it-IT" sz="2400" b="1" dirty="0">
                <a:solidFill>
                  <a:schemeClr val="accent1">
                    <a:lumMod val="50000"/>
                  </a:schemeClr>
                </a:solidFill>
                <a:highlight>
                  <a:srgbClr val="FFFF00"/>
                </a:highlight>
              </a:rPr>
              <a:t> Art. 2 - Procedure per l'incentivazione degli investimenti pubblici in relazione all'aggiudicazione dei contratti pubblici sopra soglia</a:t>
            </a:r>
          </a:p>
          <a:p>
            <a:r>
              <a:rPr lang="it-IT" sz="2400" dirty="0"/>
              <a:t>(segue dal Comma 3…)  </a:t>
            </a:r>
          </a:p>
          <a:p>
            <a:pPr algn="just"/>
            <a:r>
              <a:rPr lang="it-IT" sz="2400" b="1" dirty="0">
                <a:solidFill>
                  <a:srgbClr val="FF0000"/>
                </a:solidFill>
              </a:rPr>
              <a:t>…La procedura negoziata di cui all'articolo 63 del decreto legislativo n. 50 del 2016, per i settori ordinari, e di cui all'articolo 125, per i settori speciali, </a:t>
            </a:r>
            <a:r>
              <a:rPr lang="it-IT" sz="2400" b="1" dirty="0" err="1">
                <a:solidFill>
                  <a:srgbClr val="FF0000"/>
                </a:solidFill>
              </a:rPr>
              <a:t>puo'</a:t>
            </a:r>
            <a:r>
              <a:rPr lang="it-IT" sz="2400" b="1" dirty="0">
                <a:solidFill>
                  <a:srgbClr val="FF0000"/>
                </a:solidFill>
              </a:rPr>
              <a:t> essere utilizzata </a:t>
            </a:r>
            <a:r>
              <a:rPr lang="it-IT" sz="2400" b="1" dirty="0" err="1">
                <a:solidFill>
                  <a:srgbClr val="FF0000"/>
                </a:solidFill>
              </a:rPr>
              <a:t>altresi'</a:t>
            </a:r>
            <a:r>
              <a:rPr lang="it-IT" sz="2400" b="1" dirty="0">
                <a:solidFill>
                  <a:srgbClr val="FF0000"/>
                </a:solidFill>
              </a:rPr>
              <a:t> per l'affidamento delle </a:t>
            </a:r>
            <a:r>
              <a:rPr lang="it-IT" sz="2400" b="1" dirty="0" err="1">
                <a:solidFill>
                  <a:srgbClr val="FF0000"/>
                </a:solidFill>
              </a:rPr>
              <a:t>attivita'</a:t>
            </a:r>
            <a:r>
              <a:rPr lang="it-IT" sz="2400" b="1" dirty="0">
                <a:solidFill>
                  <a:srgbClr val="FF0000"/>
                </a:solidFill>
              </a:rPr>
              <a:t> di esecuzione di lavori, servizi e forniture di importo pari o superiore alle soglie di cui all'articolo 35 del decreto legislativo n. 50 del 2016, </a:t>
            </a:r>
            <a:r>
              <a:rPr lang="it-IT" sz="2400" b="1" u="sng" dirty="0">
                <a:solidFill>
                  <a:srgbClr val="FF0000"/>
                </a:solidFill>
              </a:rPr>
              <a:t>anche in caso di singoli operatori economici con sede operativa collocata in aree di preesistente crisi industrial</a:t>
            </a:r>
            <a:r>
              <a:rPr lang="it-IT" sz="2400" b="1" dirty="0">
                <a:solidFill>
                  <a:srgbClr val="FF0000"/>
                </a:solidFill>
              </a:rPr>
              <a:t>e complessa ai sensi dell'articolo 27 del decreto-legge 22 giugno 2012, n. 83, convertito, con modificazioni, dalla legge 7 agosto 2012, n. 134, che, con riferimento a dette aree ed anteriormente alla dichiarazione dello stato di emergenza sanitaria da COVID-19 del 31 gennaio 2020, abbiano stipulato con le pubbliche amministrazioni competenti un accordo di programma ai sensi dell'articolo 252-bis del decreto legislativo 3 aprile 2006, n. 152. </a:t>
            </a:r>
          </a:p>
        </p:txBody>
      </p:sp>
    </p:spTree>
    <p:extLst>
      <p:ext uri="{BB962C8B-B14F-4D97-AF65-F5344CB8AC3E}">
        <p14:creationId xmlns:p14="http://schemas.microsoft.com/office/powerpoint/2010/main" val="2856218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5D3B43D-E007-D944-89D9-6D86E943F6DC}"/>
              </a:ext>
            </a:extLst>
          </p:cNvPr>
          <p:cNvSpPr>
            <a:spLocks noGrp="1"/>
          </p:cNvSpPr>
          <p:nvPr>
            <p:ph type="sldNum" sz="quarter" idx="12"/>
          </p:nvPr>
        </p:nvSpPr>
        <p:spPr/>
        <p:txBody>
          <a:bodyPr/>
          <a:lstStyle/>
          <a:p>
            <a:fld id="{20894FB5-3A48-2C46-8C40-43D9472AF0CB}" type="slidenum">
              <a:rPr lang="it-IT" smtClean="0"/>
              <a:t>41</a:t>
            </a:fld>
            <a:endParaRPr lang="it-IT"/>
          </a:p>
        </p:txBody>
      </p:sp>
      <p:sp>
        <p:nvSpPr>
          <p:cNvPr id="4" name="Rettangolo 3">
            <a:extLst>
              <a:ext uri="{FF2B5EF4-FFF2-40B4-BE49-F238E27FC236}">
                <a16:creationId xmlns:a16="http://schemas.microsoft.com/office/drawing/2014/main" id="{93E32B18-33CA-A74E-8916-37EB636AB9C4}"/>
              </a:ext>
            </a:extLst>
          </p:cNvPr>
          <p:cNvSpPr/>
          <p:nvPr/>
        </p:nvSpPr>
        <p:spPr>
          <a:xfrm>
            <a:off x="838200" y="906601"/>
            <a:ext cx="10702159" cy="5262979"/>
          </a:xfrm>
          <a:prstGeom prst="rect">
            <a:avLst/>
          </a:prstGeom>
        </p:spPr>
        <p:txBody>
          <a:bodyPr wrap="square">
            <a:spAutoFit/>
          </a:bodyPr>
          <a:lstStyle/>
          <a:p>
            <a:r>
              <a:rPr lang="it-IT" sz="2400" b="1" dirty="0">
                <a:solidFill>
                  <a:schemeClr val="accent1">
                    <a:lumMod val="50000"/>
                  </a:schemeClr>
                </a:solidFill>
                <a:highlight>
                  <a:srgbClr val="FFFF00"/>
                </a:highlight>
              </a:rPr>
              <a:t> Art. 2 - Procedure per l'incentivazione degli investimenti pubblici in relazione </a:t>
            </a:r>
          </a:p>
          <a:p>
            <a:endParaRPr lang="it-IT" sz="2400" b="1" u="sng" dirty="0">
              <a:solidFill>
                <a:schemeClr val="accent1">
                  <a:lumMod val="50000"/>
                </a:schemeClr>
              </a:solidFill>
              <a:highlight>
                <a:srgbClr val="FFFF00"/>
              </a:highlight>
            </a:endParaRPr>
          </a:p>
          <a:p>
            <a:pPr algn="just"/>
            <a:r>
              <a:rPr lang="it-IT" sz="2400" b="1" u="sng" dirty="0">
                <a:solidFill>
                  <a:schemeClr val="accent1">
                    <a:lumMod val="50000"/>
                  </a:schemeClr>
                </a:solidFill>
                <a:highlight>
                  <a:srgbClr val="FFFF00"/>
                </a:highlight>
              </a:rPr>
              <a:t>NDR: le aree di preesistente crisi industrial</a:t>
            </a:r>
            <a:r>
              <a:rPr lang="it-IT" sz="2400" b="1" dirty="0">
                <a:solidFill>
                  <a:schemeClr val="accent1">
                    <a:lumMod val="50000"/>
                  </a:schemeClr>
                </a:solidFill>
                <a:highlight>
                  <a:srgbClr val="FFFF00"/>
                </a:highlight>
              </a:rPr>
              <a:t>e </a:t>
            </a:r>
            <a:r>
              <a:rPr lang="it-IT" sz="2400" b="1" dirty="0">
                <a:solidFill>
                  <a:schemeClr val="accent1">
                    <a:lumMod val="50000"/>
                  </a:schemeClr>
                </a:solidFill>
              </a:rPr>
              <a:t>complessa ai sensi dell'articolo 27 del decreto-legge 22 giugno 2012, n. 83, convertito, con modificazioni, dalla legge 7 agosto 2012, n. 134 sono territori soggetti a recessione economica e perdita occupazionale di rilevanza nazionale e con impatto significativo sulla politica industriale nazionale, non risolvibili con risorse e strumenti di sola competenza regionale. La complessità deriva da: -crisi di una o più imprese di grande o media dimensione con effetti sull’indotto -grave crisi di uno specifico settore industriale con elevata specializzazione sul territorio.</a:t>
            </a:r>
          </a:p>
          <a:p>
            <a:pPr algn="just"/>
            <a:r>
              <a:rPr lang="it-IT" sz="2400" b="1" dirty="0">
                <a:solidFill>
                  <a:schemeClr val="accent1">
                    <a:lumMod val="50000"/>
                  </a:schemeClr>
                </a:solidFill>
              </a:rPr>
              <a:t> Il Ministero cura l’attuazione di politiche e programmi per la reindustrializzazione e riconversione delle aree e dei settori colpiti dalla crisi mediante la stipula di appositi Accordi di Programma di adozione dei PRRI – Progetti di Riconversione e Riqualificazione Industriale.</a:t>
            </a:r>
          </a:p>
        </p:txBody>
      </p:sp>
    </p:spTree>
    <p:extLst>
      <p:ext uri="{BB962C8B-B14F-4D97-AF65-F5344CB8AC3E}">
        <p14:creationId xmlns:p14="http://schemas.microsoft.com/office/powerpoint/2010/main" val="41340641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5D3B43D-E007-D944-89D9-6D86E943F6DC}"/>
              </a:ext>
            </a:extLst>
          </p:cNvPr>
          <p:cNvSpPr>
            <a:spLocks noGrp="1"/>
          </p:cNvSpPr>
          <p:nvPr>
            <p:ph type="sldNum" sz="quarter" idx="12"/>
          </p:nvPr>
        </p:nvSpPr>
        <p:spPr/>
        <p:txBody>
          <a:bodyPr/>
          <a:lstStyle/>
          <a:p>
            <a:fld id="{20894FB5-3A48-2C46-8C40-43D9472AF0CB}" type="slidenum">
              <a:rPr lang="it-IT" smtClean="0"/>
              <a:t>42</a:t>
            </a:fld>
            <a:endParaRPr lang="it-IT"/>
          </a:p>
        </p:txBody>
      </p:sp>
      <p:sp>
        <p:nvSpPr>
          <p:cNvPr id="4" name="Rettangolo 3">
            <a:extLst>
              <a:ext uri="{FF2B5EF4-FFF2-40B4-BE49-F238E27FC236}">
                <a16:creationId xmlns:a16="http://schemas.microsoft.com/office/drawing/2014/main" id="{93E32B18-33CA-A74E-8916-37EB636AB9C4}"/>
              </a:ext>
            </a:extLst>
          </p:cNvPr>
          <p:cNvSpPr/>
          <p:nvPr/>
        </p:nvSpPr>
        <p:spPr>
          <a:xfrm>
            <a:off x="838200" y="906601"/>
            <a:ext cx="10702159" cy="5262979"/>
          </a:xfrm>
          <a:prstGeom prst="rect">
            <a:avLst/>
          </a:prstGeom>
        </p:spPr>
        <p:txBody>
          <a:bodyPr wrap="square">
            <a:spAutoFit/>
          </a:bodyPr>
          <a:lstStyle/>
          <a:p>
            <a:r>
              <a:rPr lang="it-IT" sz="2400" b="1" dirty="0">
                <a:solidFill>
                  <a:schemeClr val="accent1">
                    <a:lumMod val="50000"/>
                  </a:schemeClr>
                </a:solidFill>
                <a:highlight>
                  <a:srgbClr val="FFFF00"/>
                </a:highlight>
              </a:rPr>
              <a:t> Art. 2 - Procedure per l'incentivazione degli investimenti pubblici in relazione all'aggiudicazione dei contratti pubblici sopra soglia</a:t>
            </a:r>
          </a:p>
          <a:p>
            <a:pPr algn="just"/>
            <a:r>
              <a:rPr lang="it-IT" b="1" dirty="0">
                <a:solidFill>
                  <a:schemeClr val="accent1">
                    <a:lumMod val="50000"/>
                  </a:schemeClr>
                </a:solidFill>
              </a:rPr>
              <a:t>4. Nei casi di cui al comma 3 e nei settori dell'edilizia scolastica, universitaria, sanitaria, giudiziaria e penitenziaria, delle infrastrutture per </a:t>
            </a:r>
            <a:r>
              <a:rPr lang="it-IT" b="1" dirty="0" err="1">
                <a:solidFill>
                  <a:schemeClr val="accent1">
                    <a:lumMod val="50000"/>
                  </a:schemeClr>
                </a:solidFill>
              </a:rPr>
              <a:t>attivita'</a:t>
            </a:r>
            <a:r>
              <a:rPr lang="it-IT" b="1" dirty="0">
                <a:solidFill>
                  <a:schemeClr val="accent1">
                    <a:lumMod val="50000"/>
                  </a:schemeClr>
                </a:solidFill>
              </a:rPr>
              <a:t> di ricerca scientifica e per la sicurezza pubblica</a:t>
            </a:r>
            <a:r>
              <a:rPr lang="it-IT" b="1" u="sng" dirty="0">
                <a:solidFill>
                  <a:schemeClr val="accent1">
                    <a:lumMod val="50000"/>
                  </a:schemeClr>
                </a:solidFill>
              </a:rPr>
              <a:t>, dei trasporti e delle infrastrutture ferroviarie, portuali, aeroportuali, lacuali e idriche, ivi compresi gli interventi inseriti nei contratti di programma ANAS-</a:t>
            </a:r>
            <a:r>
              <a:rPr lang="it-IT" b="1" u="sng" dirty="0" err="1">
                <a:solidFill>
                  <a:schemeClr val="accent1">
                    <a:lumMod val="50000"/>
                  </a:schemeClr>
                </a:solidFill>
              </a:rPr>
              <a:t>Mit</a:t>
            </a:r>
            <a:r>
              <a:rPr lang="it-IT" b="1" u="sng" dirty="0">
                <a:solidFill>
                  <a:schemeClr val="accent1">
                    <a:lumMod val="50000"/>
                  </a:schemeClr>
                </a:solidFill>
              </a:rPr>
              <a:t> 2016-20202 e e RFI-</a:t>
            </a:r>
            <a:r>
              <a:rPr lang="it-IT" b="1" u="sng" dirty="0" err="1">
                <a:solidFill>
                  <a:schemeClr val="accent1">
                    <a:lumMod val="50000"/>
                  </a:schemeClr>
                </a:solidFill>
              </a:rPr>
              <a:t>Mit</a:t>
            </a:r>
            <a:r>
              <a:rPr lang="it-IT" b="1" u="sng" dirty="0">
                <a:solidFill>
                  <a:schemeClr val="accent1">
                    <a:lumMod val="50000"/>
                  </a:schemeClr>
                </a:solidFill>
              </a:rPr>
              <a:t> 2017 - 2021 e relativi aggiornamenti</a:t>
            </a:r>
            <a:r>
              <a:rPr lang="it-IT" b="1" dirty="0">
                <a:solidFill>
                  <a:schemeClr val="accent1">
                    <a:lumMod val="50000"/>
                  </a:schemeClr>
                </a:solidFill>
              </a:rPr>
              <a:t>, </a:t>
            </a:r>
            <a:r>
              <a:rPr lang="it-IT" b="1" dirty="0" err="1">
                <a:solidFill>
                  <a:schemeClr val="accent1">
                    <a:lumMod val="50000"/>
                  </a:schemeClr>
                </a:solidFill>
              </a:rPr>
              <a:t>nonche</a:t>
            </a:r>
            <a:r>
              <a:rPr lang="it-IT" b="1" dirty="0">
                <a:solidFill>
                  <a:schemeClr val="accent1">
                    <a:lumMod val="50000"/>
                  </a:schemeClr>
                </a:solidFill>
              </a:rPr>
              <a:t>' interventi funzionali alla realizzazione del Piano integrato per l'energia e il clima (PNIEC), e per i contratti relativi o collegati ad essi, per quanto non espressamente disciplinato dal presente articolo</a:t>
            </a:r>
            <a:r>
              <a:rPr lang="it-IT" b="1" u="sng" dirty="0">
                <a:solidFill>
                  <a:schemeClr val="accent1">
                    <a:lumMod val="50000"/>
                  </a:schemeClr>
                </a:solidFill>
              </a:rPr>
              <a:t>, le stazioni appaltanti, per l'affidamento delle </a:t>
            </a:r>
            <a:r>
              <a:rPr lang="it-IT" b="1" u="sng" dirty="0" err="1">
                <a:solidFill>
                  <a:schemeClr val="accent1">
                    <a:lumMod val="50000"/>
                  </a:schemeClr>
                </a:solidFill>
              </a:rPr>
              <a:t>attivita'</a:t>
            </a:r>
            <a:r>
              <a:rPr lang="it-IT" b="1" u="sng" dirty="0">
                <a:solidFill>
                  <a:schemeClr val="accent1">
                    <a:lumMod val="50000"/>
                  </a:schemeClr>
                </a:solidFill>
              </a:rPr>
              <a:t> di esecuzione di lavori, servizi e forniture </a:t>
            </a:r>
            <a:r>
              <a:rPr lang="it-IT" b="1" u="sng" dirty="0" err="1">
                <a:solidFill>
                  <a:schemeClr val="accent1">
                    <a:lumMod val="50000"/>
                  </a:schemeClr>
                </a:solidFill>
              </a:rPr>
              <a:t>nonche</a:t>
            </a:r>
            <a:r>
              <a:rPr lang="it-IT" b="1" u="sng" dirty="0">
                <a:solidFill>
                  <a:schemeClr val="accent1">
                    <a:lumMod val="50000"/>
                  </a:schemeClr>
                </a:solidFill>
              </a:rPr>
              <a:t>' dei servizi di ingegneria e architettura, inclusa </a:t>
            </a:r>
            <a:r>
              <a:rPr lang="it-IT" b="1" u="sng" dirty="0" err="1">
                <a:solidFill>
                  <a:schemeClr val="accent1">
                    <a:lumMod val="50000"/>
                  </a:schemeClr>
                </a:solidFill>
              </a:rPr>
              <a:t>l'attivita'</a:t>
            </a:r>
            <a:r>
              <a:rPr lang="it-IT" b="1" u="sng" dirty="0">
                <a:solidFill>
                  <a:schemeClr val="accent1">
                    <a:lumMod val="50000"/>
                  </a:schemeClr>
                </a:solidFill>
              </a:rPr>
              <a:t> di progettazione, e per l'esecuzione dei relativi contratti, operano in </a:t>
            </a:r>
            <a:r>
              <a:rPr lang="it-IT" b="1" u="sng" dirty="0">
                <a:solidFill>
                  <a:schemeClr val="accent1">
                    <a:lumMod val="50000"/>
                  </a:schemeClr>
                </a:solidFill>
                <a:highlight>
                  <a:srgbClr val="FFFF00"/>
                </a:highlight>
              </a:rPr>
              <a:t>deroga ad ogni disposizione di legge diversa da quella penale</a:t>
            </a:r>
            <a:r>
              <a:rPr lang="it-IT" b="1" u="sng" dirty="0">
                <a:solidFill>
                  <a:schemeClr val="accent1">
                    <a:lumMod val="50000"/>
                  </a:schemeClr>
                </a:solidFill>
              </a:rPr>
              <a:t>, fatto salvo il rispetto delle disposizioni del codice delle leggi antimafia e delle misure di prevenzione, di cui al decreto legislativo 6 settembre 2011, n. 159, </a:t>
            </a:r>
            <a:r>
              <a:rPr lang="it-IT" b="1" u="sng" dirty="0" err="1">
                <a:solidFill>
                  <a:schemeClr val="accent1">
                    <a:lumMod val="50000"/>
                  </a:schemeClr>
                </a:solidFill>
              </a:rPr>
              <a:t>nonche</a:t>
            </a:r>
            <a:r>
              <a:rPr lang="it-IT" b="1" u="sng" dirty="0">
                <a:solidFill>
                  <a:schemeClr val="accent1">
                    <a:lumMod val="50000"/>
                  </a:schemeClr>
                </a:solidFill>
              </a:rPr>
              <a:t>' dei vincoli inderogabili derivanti dall'appartenenza all'Unione europea, ivi inclusi quelli derivanti dalle direttive 2014/24/UE e 2014/25/UE, dei principi di cui agli articoli 30, 34 e 42 del decreto legislativo 18 aprile 2016, n. 50 e delle disposizioni in materia di subappalto. </a:t>
            </a:r>
            <a:r>
              <a:rPr lang="it-IT" b="1" dirty="0">
                <a:solidFill>
                  <a:srgbClr val="FF0000"/>
                </a:solidFill>
              </a:rPr>
              <a:t>Tali disposizioni si applicano, </a:t>
            </a:r>
            <a:r>
              <a:rPr lang="it-IT" b="1" dirty="0" err="1">
                <a:solidFill>
                  <a:srgbClr val="FF0000"/>
                </a:solidFill>
              </a:rPr>
              <a:t>altresi'</a:t>
            </a:r>
            <a:r>
              <a:rPr lang="it-IT" b="1" dirty="0">
                <a:solidFill>
                  <a:srgbClr val="FF0000"/>
                </a:solidFill>
              </a:rPr>
              <a:t>, agli interventi per la messa a norma o in sicurezza degli edifici pubblici destinati ad </a:t>
            </a:r>
            <a:r>
              <a:rPr lang="it-IT" b="1" dirty="0" err="1">
                <a:solidFill>
                  <a:srgbClr val="FF0000"/>
                </a:solidFill>
              </a:rPr>
              <a:t>attivita'</a:t>
            </a:r>
            <a:r>
              <a:rPr lang="it-IT" b="1" dirty="0">
                <a:solidFill>
                  <a:srgbClr val="FF0000"/>
                </a:solidFill>
              </a:rPr>
              <a:t> istituzionali</a:t>
            </a:r>
            <a:r>
              <a:rPr lang="it-IT" b="1" dirty="0">
                <a:solidFill>
                  <a:schemeClr val="accent1">
                    <a:lumMod val="50000"/>
                  </a:schemeClr>
                </a:solidFill>
              </a:rPr>
              <a:t>, </a:t>
            </a:r>
            <a:r>
              <a:rPr lang="it-IT" b="1" dirty="0">
                <a:solidFill>
                  <a:srgbClr val="FF0000"/>
                </a:solidFill>
              </a:rPr>
              <a:t>al fine di sostenere le imprese ed i professionisti del comparto edile, anche operanti nell'edilizia specializzata sui beni vincolati dal punto di vista culturale o paesaggistico, </a:t>
            </a:r>
            <a:r>
              <a:rPr lang="it-IT" b="1" dirty="0" err="1">
                <a:solidFill>
                  <a:srgbClr val="FF0000"/>
                </a:solidFill>
              </a:rPr>
              <a:t>nonche</a:t>
            </a:r>
            <a:r>
              <a:rPr lang="it-IT" b="1" dirty="0">
                <a:solidFill>
                  <a:srgbClr val="FF0000"/>
                </a:solidFill>
              </a:rPr>
              <a:t>' di recuperare e valorizzare il patrimonio esistente.</a:t>
            </a:r>
            <a:endParaRPr lang="it-IT" sz="2400" b="1" dirty="0">
              <a:solidFill>
                <a:schemeClr val="accent1">
                  <a:lumMod val="50000"/>
                </a:schemeClr>
              </a:solidFill>
              <a:highlight>
                <a:srgbClr val="FFFF00"/>
              </a:highlight>
            </a:endParaRPr>
          </a:p>
        </p:txBody>
      </p:sp>
    </p:spTree>
    <p:extLst>
      <p:ext uri="{BB962C8B-B14F-4D97-AF65-F5344CB8AC3E}">
        <p14:creationId xmlns:p14="http://schemas.microsoft.com/office/powerpoint/2010/main" val="6351369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5D3B43D-E007-D944-89D9-6D86E943F6DC}"/>
              </a:ext>
            </a:extLst>
          </p:cNvPr>
          <p:cNvSpPr>
            <a:spLocks noGrp="1"/>
          </p:cNvSpPr>
          <p:nvPr>
            <p:ph type="sldNum" sz="quarter" idx="12"/>
          </p:nvPr>
        </p:nvSpPr>
        <p:spPr/>
        <p:txBody>
          <a:bodyPr/>
          <a:lstStyle/>
          <a:p>
            <a:fld id="{20894FB5-3A48-2C46-8C40-43D9472AF0CB}" type="slidenum">
              <a:rPr lang="it-IT" smtClean="0"/>
              <a:t>43</a:t>
            </a:fld>
            <a:endParaRPr lang="it-IT"/>
          </a:p>
        </p:txBody>
      </p:sp>
      <p:sp>
        <p:nvSpPr>
          <p:cNvPr id="4" name="Rettangolo 3">
            <a:extLst>
              <a:ext uri="{FF2B5EF4-FFF2-40B4-BE49-F238E27FC236}">
                <a16:creationId xmlns:a16="http://schemas.microsoft.com/office/drawing/2014/main" id="{93E32B18-33CA-A74E-8916-37EB636AB9C4}"/>
              </a:ext>
            </a:extLst>
          </p:cNvPr>
          <p:cNvSpPr/>
          <p:nvPr/>
        </p:nvSpPr>
        <p:spPr>
          <a:xfrm>
            <a:off x="838200" y="906601"/>
            <a:ext cx="10702159" cy="5262979"/>
          </a:xfrm>
          <a:prstGeom prst="rect">
            <a:avLst/>
          </a:prstGeom>
        </p:spPr>
        <p:txBody>
          <a:bodyPr wrap="square">
            <a:spAutoFit/>
          </a:bodyPr>
          <a:lstStyle/>
          <a:p>
            <a:r>
              <a:rPr lang="it-IT" sz="2400" b="1" dirty="0">
                <a:solidFill>
                  <a:schemeClr val="accent1">
                    <a:lumMod val="50000"/>
                  </a:schemeClr>
                </a:solidFill>
                <a:highlight>
                  <a:srgbClr val="FFFF00"/>
                </a:highlight>
              </a:rPr>
              <a:t> Art. 2 - Procedure per l'incentivazione degli investimenti pubblici in relazione all'aggiudicazione dei contratti pubblici sopra soglia</a:t>
            </a:r>
          </a:p>
          <a:p>
            <a:pPr algn="just"/>
            <a:r>
              <a:rPr lang="it-IT" sz="2400" b="1" dirty="0">
                <a:solidFill>
                  <a:schemeClr val="accent1">
                    <a:lumMod val="50000"/>
                  </a:schemeClr>
                </a:solidFill>
              </a:rPr>
              <a:t>5. Per ogni procedura di appalto </a:t>
            </a:r>
            <a:r>
              <a:rPr lang="it-IT" sz="2400" b="1" dirty="0" err="1">
                <a:solidFill>
                  <a:schemeClr val="accent1">
                    <a:lumMod val="50000"/>
                  </a:schemeClr>
                </a:solidFill>
              </a:rPr>
              <a:t>e'</a:t>
            </a:r>
            <a:r>
              <a:rPr lang="it-IT" sz="2400" b="1" dirty="0">
                <a:solidFill>
                  <a:schemeClr val="accent1">
                    <a:lumMod val="50000"/>
                  </a:schemeClr>
                </a:solidFill>
              </a:rPr>
              <a:t> nominato un responsabile unico del procedimento che, con propria determinazione adeguatamente motivata, valida ed approva ciascuna fase progettuale o di esecuzione del contratto, anche in corso d'opera. </a:t>
            </a:r>
          </a:p>
          <a:p>
            <a:pPr algn="just"/>
            <a:r>
              <a:rPr lang="it-IT" sz="2400" b="1" dirty="0">
                <a:solidFill>
                  <a:schemeClr val="accent1">
                    <a:lumMod val="50000"/>
                  </a:schemeClr>
                </a:solidFill>
              </a:rPr>
              <a:t>6. Gli atti delle stazioni appaltanti adottati ai sensi del presente articolo sono pubblicati e aggiornati nei rispettivi siti internet istituzionali, nella sezione «Amministrazione trasparente» e sono soggetti alla disciplina di cui al decreto legislativo 14 marzo 2013, n. 33. Nella medesima sezione, e sempre ai sensi e per gli effetti del predetto decreto legislativo n. 33 del 2013, sono </a:t>
            </a:r>
            <a:r>
              <a:rPr lang="it-IT" sz="2400" b="1" dirty="0" err="1">
                <a:solidFill>
                  <a:schemeClr val="accent1">
                    <a:lumMod val="50000"/>
                  </a:schemeClr>
                </a:solidFill>
              </a:rPr>
              <a:t>altresi'</a:t>
            </a:r>
            <a:r>
              <a:rPr lang="it-IT" sz="2400" b="1" dirty="0">
                <a:solidFill>
                  <a:schemeClr val="accent1">
                    <a:lumMod val="50000"/>
                  </a:schemeClr>
                </a:solidFill>
              </a:rPr>
              <a:t> pubblicati gli ulteriori atti indicati all'articolo 29, comma 1, del decreto legislativo n. 50 del 2016. Il ricorso ai contratti secretati di cui all'articolo 162 del decreto n. 50 del 2016 </a:t>
            </a:r>
            <a:r>
              <a:rPr lang="it-IT" sz="2400" b="1" dirty="0" err="1">
                <a:solidFill>
                  <a:schemeClr val="accent1">
                    <a:lumMod val="50000"/>
                  </a:schemeClr>
                </a:solidFill>
              </a:rPr>
              <a:t>e'</a:t>
            </a:r>
            <a:r>
              <a:rPr lang="it-IT" sz="2400" b="1" dirty="0">
                <a:solidFill>
                  <a:schemeClr val="accent1">
                    <a:lumMod val="50000"/>
                  </a:schemeClr>
                </a:solidFill>
              </a:rPr>
              <a:t> limitato ai casi di stretta </a:t>
            </a:r>
            <a:r>
              <a:rPr lang="it-IT" sz="2400" b="1" dirty="0" err="1">
                <a:solidFill>
                  <a:schemeClr val="accent1">
                    <a:lumMod val="50000"/>
                  </a:schemeClr>
                </a:solidFill>
              </a:rPr>
              <a:t>necessita’</a:t>
            </a:r>
            <a:r>
              <a:rPr lang="it-IT" sz="2400" b="1" dirty="0">
                <a:solidFill>
                  <a:schemeClr val="accent1">
                    <a:lumMod val="50000"/>
                  </a:schemeClr>
                </a:solidFill>
              </a:rPr>
              <a:t> e richiede una specifica motivazione.</a:t>
            </a:r>
            <a:endParaRPr lang="it-IT" sz="2400" b="1" dirty="0">
              <a:solidFill>
                <a:schemeClr val="accent1">
                  <a:lumMod val="50000"/>
                </a:schemeClr>
              </a:solidFill>
              <a:highlight>
                <a:srgbClr val="FFFF00"/>
              </a:highlight>
            </a:endParaRPr>
          </a:p>
        </p:txBody>
      </p:sp>
    </p:spTree>
    <p:extLst>
      <p:ext uri="{BB962C8B-B14F-4D97-AF65-F5344CB8AC3E}">
        <p14:creationId xmlns:p14="http://schemas.microsoft.com/office/powerpoint/2010/main" val="791213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44</a:t>
            </a:fld>
            <a:endParaRPr lang="it-IT"/>
          </a:p>
        </p:txBody>
      </p:sp>
      <p:sp>
        <p:nvSpPr>
          <p:cNvPr id="4" name="CasellaDiTesto 3">
            <a:extLst>
              <a:ext uri="{FF2B5EF4-FFF2-40B4-BE49-F238E27FC236}">
                <a16:creationId xmlns:a16="http://schemas.microsoft.com/office/drawing/2014/main" id="{70BFD468-F6DA-224C-B32F-CC2CFD3F4317}"/>
              </a:ext>
            </a:extLst>
          </p:cNvPr>
          <p:cNvSpPr txBox="1"/>
          <p:nvPr/>
        </p:nvSpPr>
        <p:spPr>
          <a:xfrm>
            <a:off x="1051034" y="1912882"/>
            <a:ext cx="9538677" cy="3785652"/>
          </a:xfrm>
          <a:prstGeom prst="rect">
            <a:avLst/>
          </a:prstGeom>
          <a:noFill/>
        </p:spPr>
        <p:txBody>
          <a:bodyPr wrap="square" rtlCol="0">
            <a:spAutoFit/>
          </a:bodyPr>
          <a:lstStyle/>
          <a:p>
            <a:pPr algn="ctr"/>
            <a:r>
              <a:rPr lang="it-IT" sz="2400" b="1" dirty="0">
                <a:solidFill>
                  <a:schemeClr val="accent1">
                    <a:lumMod val="50000"/>
                  </a:schemeClr>
                </a:solidFill>
              </a:rPr>
              <a:t>Art. 2 - bis </a:t>
            </a:r>
          </a:p>
          <a:p>
            <a:pPr algn="ctr"/>
            <a:r>
              <a:rPr lang="it-IT" sz="2400" b="1" dirty="0">
                <a:solidFill>
                  <a:srgbClr val="C00000"/>
                </a:solidFill>
              </a:rPr>
              <a:t>Raggruppamenti temporanei di imprese </a:t>
            </a:r>
          </a:p>
          <a:p>
            <a:pPr marL="457200" indent="-457200" algn="just">
              <a:buAutoNum type="arabicPeriod"/>
            </a:pPr>
            <a:r>
              <a:rPr lang="it-IT" sz="2400" b="1" dirty="0">
                <a:solidFill>
                  <a:srgbClr val="C00000"/>
                </a:solidFill>
              </a:rPr>
              <a:t>Alle procedure di affidamento di cui agli articoli 1 e 2 gli operatori economici possono partecipare anche in forma di raggruppamenti temporanei di cui  all'articolo 3, comma 1, lettera u), del decreto legislativo 18 aprile 2016, n. 50. </a:t>
            </a:r>
          </a:p>
          <a:p>
            <a:pPr algn="just"/>
            <a:endParaRPr lang="it-IT" sz="2400" b="1" dirty="0">
              <a:solidFill>
                <a:srgbClr val="C00000"/>
              </a:solidFill>
            </a:endParaRPr>
          </a:p>
          <a:p>
            <a:pPr algn="just"/>
            <a:r>
              <a:rPr lang="it-IT" sz="2400" b="1" dirty="0">
                <a:solidFill>
                  <a:srgbClr val="002060"/>
                </a:solidFill>
              </a:rPr>
              <a:t>Nella procedura aperta e ristretta si dubitava della possibilità di partecipare in RTI a seguito di invito diretto, ma oggi la norma lo prevede espressamente.</a:t>
            </a:r>
          </a:p>
        </p:txBody>
      </p:sp>
    </p:spTree>
    <p:extLst>
      <p:ext uri="{BB962C8B-B14F-4D97-AF65-F5344CB8AC3E}">
        <p14:creationId xmlns:p14="http://schemas.microsoft.com/office/powerpoint/2010/main" val="2586915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5D3B43D-E007-D944-89D9-6D86E943F6DC}"/>
              </a:ext>
            </a:extLst>
          </p:cNvPr>
          <p:cNvSpPr>
            <a:spLocks noGrp="1"/>
          </p:cNvSpPr>
          <p:nvPr>
            <p:ph type="sldNum" sz="quarter" idx="12"/>
          </p:nvPr>
        </p:nvSpPr>
        <p:spPr/>
        <p:txBody>
          <a:bodyPr/>
          <a:lstStyle/>
          <a:p>
            <a:fld id="{20894FB5-3A48-2C46-8C40-43D9472AF0CB}" type="slidenum">
              <a:rPr lang="it-IT" smtClean="0"/>
              <a:t>5</a:t>
            </a:fld>
            <a:endParaRPr lang="it-IT"/>
          </a:p>
        </p:txBody>
      </p:sp>
      <p:sp>
        <p:nvSpPr>
          <p:cNvPr id="2" name="Rettangolo 1">
            <a:extLst>
              <a:ext uri="{FF2B5EF4-FFF2-40B4-BE49-F238E27FC236}">
                <a16:creationId xmlns:a16="http://schemas.microsoft.com/office/drawing/2014/main" id="{437BF64D-2897-6442-9FE5-313091D6D11F}"/>
              </a:ext>
            </a:extLst>
          </p:cNvPr>
          <p:cNvSpPr/>
          <p:nvPr/>
        </p:nvSpPr>
        <p:spPr>
          <a:xfrm>
            <a:off x="430924" y="742019"/>
            <a:ext cx="11284169" cy="6001643"/>
          </a:xfrm>
          <a:prstGeom prst="rect">
            <a:avLst/>
          </a:prstGeom>
        </p:spPr>
        <p:txBody>
          <a:bodyPr wrap="square">
            <a:spAutoFit/>
          </a:bodyPr>
          <a:lstStyle/>
          <a:p>
            <a:pPr algn="just"/>
            <a:r>
              <a:rPr lang="it-IT" sz="2400" b="1" dirty="0">
                <a:solidFill>
                  <a:schemeClr val="accent1">
                    <a:lumMod val="50000"/>
                  </a:schemeClr>
                </a:solidFill>
              </a:rPr>
              <a:t>Per il perseguimento dei suddetti obiettivi, il legislatore introduce norme volte ad imprimere una accelerazione nelle procedure di affidamento utilizzando prevalentemente quattro </a:t>
            </a:r>
            <a:r>
              <a:rPr lang="it-IT" sz="2400" b="1" dirty="0" err="1">
                <a:solidFill>
                  <a:schemeClr val="accent1">
                    <a:lumMod val="50000"/>
                  </a:schemeClr>
                </a:solidFill>
              </a:rPr>
              <a:t>modalita</a:t>
            </a:r>
            <a:r>
              <a:rPr lang="it-IT" sz="2400" b="1" dirty="0">
                <a:solidFill>
                  <a:schemeClr val="accent1">
                    <a:lumMod val="50000"/>
                  </a:schemeClr>
                </a:solidFill>
              </a:rPr>
              <a:t>̀: </a:t>
            </a:r>
          </a:p>
          <a:p>
            <a:pPr algn="just">
              <a:buFont typeface="+mj-lt"/>
              <a:buAutoNum type="arabicPeriod"/>
            </a:pPr>
            <a:r>
              <a:rPr lang="it-IT" sz="2400" b="1" dirty="0">
                <a:solidFill>
                  <a:schemeClr val="accent1">
                    <a:lumMod val="50000"/>
                  </a:schemeClr>
                </a:solidFill>
              </a:rPr>
              <a:t>attraverso deroghe al codice dei contratti e ad altre norme, intese ad ampliare la </a:t>
            </a:r>
            <a:r>
              <a:rPr lang="it-IT" sz="2400" b="1" dirty="0" err="1">
                <a:solidFill>
                  <a:schemeClr val="accent1">
                    <a:lumMod val="50000"/>
                  </a:schemeClr>
                </a:solidFill>
              </a:rPr>
              <a:t>possibilita</a:t>
            </a:r>
            <a:r>
              <a:rPr lang="it-IT" sz="2400" b="1" dirty="0">
                <a:solidFill>
                  <a:schemeClr val="accent1">
                    <a:lumMod val="50000"/>
                  </a:schemeClr>
                </a:solidFill>
              </a:rPr>
              <a:t>̀ di utilizzo delle procedure negoziate sia nei contratti d’importo inferiore che di importo superiore alle soglie comunitarie; </a:t>
            </a:r>
          </a:p>
          <a:p>
            <a:pPr algn="just">
              <a:buFont typeface="+mj-lt"/>
              <a:buAutoNum type="arabicPeriod"/>
            </a:pPr>
            <a:r>
              <a:rPr lang="it-IT" sz="2400" b="1" dirty="0">
                <a:solidFill>
                  <a:schemeClr val="accent1">
                    <a:lumMod val="50000"/>
                  </a:schemeClr>
                </a:solidFill>
              </a:rPr>
              <a:t>fornendo specifiche motivazioni “ex </a:t>
            </a:r>
            <a:r>
              <a:rPr lang="it-IT" sz="2400" b="1" dirty="0" err="1">
                <a:solidFill>
                  <a:schemeClr val="accent1">
                    <a:lumMod val="50000"/>
                  </a:schemeClr>
                </a:solidFill>
              </a:rPr>
              <a:t>lege</a:t>
            </a:r>
            <a:r>
              <a:rPr lang="it-IT" sz="2400" b="1" dirty="0">
                <a:solidFill>
                  <a:schemeClr val="accent1">
                    <a:lumMod val="50000"/>
                  </a:schemeClr>
                </a:solidFill>
              </a:rPr>
              <a:t>” a giustificazione dell’adozione di procedure d’urgenza o di semplificazione; </a:t>
            </a:r>
          </a:p>
          <a:p>
            <a:pPr algn="just">
              <a:buFont typeface="+mj-lt"/>
              <a:buAutoNum type="arabicPeriod"/>
            </a:pPr>
            <a:r>
              <a:rPr lang="it-IT" sz="2400" b="1" dirty="0">
                <a:solidFill>
                  <a:schemeClr val="accent1">
                    <a:lumMod val="50000"/>
                  </a:schemeClr>
                </a:solidFill>
              </a:rPr>
              <a:t>Attraverso alcune modificazioni al codice dei contratti (artt.32,38,80,83,183); </a:t>
            </a:r>
          </a:p>
          <a:p>
            <a:pPr algn="just">
              <a:buFont typeface="+mj-lt"/>
              <a:buAutoNum type="arabicPeriod"/>
            </a:pPr>
            <a:r>
              <a:rPr lang="it-IT" sz="2400" b="1" dirty="0">
                <a:solidFill>
                  <a:schemeClr val="accent1">
                    <a:lumMod val="50000"/>
                  </a:schemeClr>
                </a:solidFill>
              </a:rPr>
              <a:t>Attraverso l’introduzione di modifiche ed aggiunte numerose altre norme, tra cui la legge 241/1990 il decreto legislativo 104/2010 (codice del processo amministrativo), la legge 20/1994 (giurisdizione e controllo della Corte dei Conti), il decreto legislativo 165/2001 ( ordinamento del lavoro nelle pubbliche amministrazioni), il codice penale in materia di abuso d’ufficio e, infine, la legge 14 giugno 2019, n. 55, spostando, rispettivamente, al 30 novembre 2021 e al 31 dicembre 2021 le scadenze ivi fissate al 30 novembre 2020 e al 31 dicembre 2020. </a:t>
            </a:r>
          </a:p>
        </p:txBody>
      </p:sp>
    </p:spTree>
    <p:extLst>
      <p:ext uri="{BB962C8B-B14F-4D97-AF65-F5344CB8AC3E}">
        <p14:creationId xmlns:p14="http://schemas.microsoft.com/office/powerpoint/2010/main" val="3793775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79F401A4-898A-344A-9A2C-7567921C8FC6}"/>
              </a:ext>
            </a:extLst>
          </p:cNvPr>
          <p:cNvSpPr>
            <a:spLocks noGrp="1"/>
          </p:cNvSpPr>
          <p:nvPr>
            <p:ph type="sldNum" sz="quarter" idx="12"/>
          </p:nvPr>
        </p:nvSpPr>
        <p:spPr/>
        <p:txBody>
          <a:bodyPr/>
          <a:lstStyle/>
          <a:p>
            <a:fld id="{20894FB5-3A48-2C46-8C40-43D9472AF0CB}" type="slidenum">
              <a:rPr lang="it-IT" smtClean="0"/>
              <a:t>6</a:t>
            </a:fld>
            <a:endParaRPr lang="it-IT"/>
          </a:p>
        </p:txBody>
      </p:sp>
      <p:sp>
        <p:nvSpPr>
          <p:cNvPr id="2" name="CasellaDiTesto 1">
            <a:extLst>
              <a:ext uri="{FF2B5EF4-FFF2-40B4-BE49-F238E27FC236}">
                <a16:creationId xmlns:a16="http://schemas.microsoft.com/office/drawing/2014/main" id="{59769FE0-1023-2D45-BF72-E688A965EE35}"/>
              </a:ext>
            </a:extLst>
          </p:cNvPr>
          <p:cNvSpPr txBox="1"/>
          <p:nvPr/>
        </p:nvSpPr>
        <p:spPr>
          <a:xfrm>
            <a:off x="1082567" y="1534511"/>
            <a:ext cx="10068910" cy="4154984"/>
          </a:xfrm>
          <a:prstGeom prst="rect">
            <a:avLst/>
          </a:prstGeom>
          <a:noFill/>
        </p:spPr>
        <p:txBody>
          <a:bodyPr wrap="square" rtlCol="0">
            <a:spAutoFit/>
          </a:bodyPr>
          <a:lstStyle/>
          <a:p>
            <a:pPr algn="just"/>
            <a:r>
              <a:rPr lang="it-IT" sz="2400" b="1" dirty="0">
                <a:solidFill>
                  <a:schemeClr val="accent1">
                    <a:lumMod val="50000"/>
                  </a:schemeClr>
                </a:solidFill>
              </a:rPr>
              <a:t>La conversione in legge con le modifiche apportate dal Parlamento ha:</a:t>
            </a:r>
          </a:p>
          <a:p>
            <a:pPr marL="342900" indent="-342900" algn="just">
              <a:buAutoNum type="arabicPeriod"/>
            </a:pPr>
            <a:r>
              <a:rPr lang="it-IT" sz="2400" b="1" dirty="0">
                <a:solidFill>
                  <a:schemeClr val="accent1">
                    <a:lumMod val="50000"/>
                  </a:schemeClr>
                </a:solidFill>
              </a:rPr>
              <a:t>aggiunto varie ed ulteriori modifiche al Codice dei contratti (art. 30, art. 36, art. 46, art. 48, art. 59, art. 140, art.151, art. 180;</a:t>
            </a:r>
          </a:p>
          <a:p>
            <a:pPr algn="just"/>
            <a:r>
              <a:rPr lang="it-IT" sz="2400" b="1" dirty="0">
                <a:solidFill>
                  <a:schemeClr val="accent1">
                    <a:lumMod val="50000"/>
                  </a:schemeClr>
                </a:solidFill>
              </a:rPr>
              <a:t>2. Spostato la data del regime derogatorio al 31.12.2021;</a:t>
            </a:r>
          </a:p>
          <a:p>
            <a:pPr algn="just"/>
            <a:r>
              <a:rPr lang="it-IT" sz="2400" b="1" dirty="0">
                <a:solidFill>
                  <a:schemeClr val="accent1">
                    <a:lumMod val="50000"/>
                  </a:schemeClr>
                </a:solidFill>
              </a:rPr>
              <a:t>3. introdotto nuove deroghe al codice dei contratti (art. 22 sull’obbligo di dibattito pubblico);</a:t>
            </a:r>
          </a:p>
          <a:p>
            <a:pPr algn="just"/>
            <a:r>
              <a:rPr lang="it-IT" sz="2400" b="1" dirty="0">
                <a:solidFill>
                  <a:schemeClr val="accent1">
                    <a:lumMod val="50000"/>
                  </a:schemeClr>
                </a:solidFill>
              </a:rPr>
              <a:t>4. Stabilito modifiche al codice dei contratti e ad altre leggi collegate alla materia degli affidamenti pubblici al fine di un maggiore coordinamento, in particolare, con le norme che disciplinano i beni e servizi culturali (d.lgs. 42/2004 codice dei beni culturali) e gli enti del terzo settore (d.lgs. 117/2017 codice del terzo settore).</a:t>
            </a:r>
          </a:p>
        </p:txBody>
      </p:sp>
    </p:spTree>
    <p:extLst>
      <p:ext uri="{BB962C8B-B14F-4D97-AF65-F5344CB8AC3E}">
        <p14:creationId xmlns:p14="http://schemas.microsoft.com/office/powerpoint/2010/main" val="512067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79F401A4-898A-344A-9A2C-7567921C8FC6}"/>
              </a:ext>
            </a:extLst>
          </p:cNvPr>
          <p:cNvSpPr>
            <a:spLocks noGrp="1"/>
          </p:cNvSpPr>
          <p:nvPr>
            <p:ph type="sldNum" sz="quarter" idx="12"/>
          </p:nvPr>
        </p:nvSpPr>
        <p:spPr/>
        <p:txBody>
          <a:bodyPr/>
          <a:lstStyle/>
          <a:p>
            <a:fld id="{20894FB5-3A48-2C46-8C40-43D9472AF0CB}" type="slidenum">
              <a:rPr lang="it-IT" smtClean="0"/>
              <a:t>7</a:t>
            </a:fld>
            <a:endParaRPr lang="it-IT"/>
          </a:p>
        </p:txBody>
      </p:sp>
      <p:sp>
        <p:nvSpPr>
          <p:cNvPr id="6" name="Rettangolo 5">
            <a:extLst>
              <a:ext uri="{FF2B5EF4-FFF2-40B4-BE49-F238E27FC236}">
                <a16:creationId xmlns:a16="http://schemas.microsoft.com/office/drawing/2014/main" id="{B73A041D-B49F-B841-9C0B-832C1EE83564}"/>
              </a:ext>
            </a:extLst>
          </p:cNvPr>
          <p:cNvSpPr/>
          <p:nvPr/>
        </p:nvSpPr>
        <p:spPr>
          <a:xfrm>
            <a:off x="536028" y="548580"/>
            <a:ext cx="10858499" cy="5816977"/>
          </a:xfrm>
          <a:prstGeom prst="rect">
            <a:avLst/>
          </a:prstGeom>
        </p:spPr>
        <p:txBody>
          <a:bodyPr wrap="square">
            <a:spAutoFit/>
          </a:bodyPr>
          <a:lstStyle/>
          <a:p>
            <a:pPr algn="ctr"/>
            <a:r>
              <a:rPr lang="it-IT" sz="3200" b="1" dirty="0">
                <a:solidFill>
                  <a:schemeClr val="accent1">
                    <a:lumMod val="50000"/>
                  </a:schemeClr>
                </a:solidFill>
              </a:rPr>
              <a:t>IMPORTANTE!</a:t>
            </a:r>
          </a:p>
          <a:p>
            <a:pPr algn="just"/>
            <a:r>
              <a:rPr lang="it-IT" sz="3200" b="1" dirty="0">
                <a:solidFill>
                  <a:schemeClr val="accent1">
                    <a:lumMod val="50000"/>
                  </a:schemeClr>
                </a:solidFill>
              </a:rPr>
              <a:t>Il DL 76/2020, entrato in vigore il 17 luglio e convertito in legge l’11 settembre scorso, ha l’obiettivo di </a:t>
            </a:r>
            <a:r>
              <a:rPr lang="it-IT" sz="2800" b="1" dirty="0">
                <a:solidFill>
                  <a:schemeClr val="accent1">
                    <a:lumMod val="50000"/>
                  </a:schemeClr>
                </a:solidFill>
                <a:latin typeface="Arial" panose="020B0604020202020204" pitchFamily="34" charset="0"/>
                <a:cs typeface="Arial" panose="020B0604020202020204" pitchFamily="34" charset="0"/>
              </a:rPr>
              <a:t>incentivare il settore delle infrastrutture e dei servizi pubblici, attraverso alcune modifiche normative che impattano sulla struttura del codice appalti ed attraverso una serie -più corposa- di </a:t>
            </a:r>
            <a:r>
              <a:rPr lang="it-IT" sz="2800" b="1" dirty="0">
                <a:solidFill>
                  <a:schemeClr val="accent1">
                    <a:lumMod val="50000"/>
                  </a:schemeClr>
                </a:solidFill>
                <a:highlight>
                  <a:srgbClr val="FFFF00"/>
                </a:highlight>
                <a:latin typeface="Arial" panose="020B0604020202020204" pitchFamily="34" charset="0"/>
                <a:cs typeface="Arial" panose="020B0604020202020204" pitchFamily="34" charset="0"/>
              </a:rPr>
              <a:t>disposizioni derogatorie al codice</a:t>
            </a:r>
            <a:r>
              <a:rPr lang="it-IT" sz="2800" b="1" dirty="0">
                <a:solidFill>
                  <a:schemeClr val="accent1">
                    <a:lumMod val="50000"/>
                  </a:schemeClr>
                </a:solidFill>
                <a:latin typeface="Arial" panose="020B0604020202020204" pitchFamily="34" charset="0"/>
                <a:cs typeface="Arial" panose="020B0604020202020204" pitchFamily="34" charset="0"/>
              </a:rPr>
              <a:t>, che </a:t>
            </a:r>
            <a:r>
              <a:rPr lang="it-IT" sz="3200" b="1" dirty="0">
                <a:solidFill>
                  <a:schemeClr val="accent1">
                    <a:lumMod val="50000"/>
                  </a:schemeClr>
                </a:solidFill>
              </a:rPr>
              <a:t>si applicano a titolo di </a:t>
            </a:r>
            <a:r>
              <a:rPr lang="it-IT" sz="3200" b="1" dirty="0" err="1">
                <a:solidFill>
                  <a:schemeClr val="accent1">
                    <a:lumMod val="50000"/>
                  </a:schemeClr>
                </a:solidFill>
              </a:rPr>
              <a:t>lex</a:t>
            </a:r>
            <a:r>
              <a:rPr lang="it-IT" sz="3200" b="1" dirty="0">
                <a:solidFill>
                  <a:schemeClr val="accent1">
                    <a:lumMod val="50000"/>
                  </a:schemeClr>
                </a:solidFill>
              </a:rPr>
              <a:t> </a:t>
            </a:r>
            <a:r>
              <a:rPr lang="it-IT" sz="3200" b="1" dirty="0" err="1">
                <a:solidFill>
                  <a:schemeClr val="accent1">
                    <a:lumMod val="50000"/>
                  </a:schemeClr>
                </a:solidFill>
              </a:rPr>
              <a:t>specialis</a:t>
            </a:r>
            <a:r>
              <a:rPr lang="it-IT" sz="3200" b="1" dirty="0">
                <a:solidFill>
                  <a:schemeClr val="accent1">
                    <a:lumMod val="50000"/>
                  </a:schemeClr>
                </a:solidFill>
              </a:rPr>
              <a:t>, in base a presupposti temporali (dal 17.07.2020 al 31.12.2021) e di valore e che non ammettono dunque applicazione analogica. Malgrado  la sussistenza di tale deroga temporanea, infatti, i principi delle direttive comunitarie e del codice appalti rimangono comunque pienamente in vigore.</a:t>
            </a:r>
            <a:endParaRPr lang="it-IT" sz="3200" dirty="0">
              <a:solidFill>
                <a:schemeClr val="accent1">
                  <a:lumMod val="50000"/>
                </a:schemeClr>
              </a:solidFill>
            </a:endParaRPr>
          </a:p>
        </p:txBody>
      </p:sp>
    </p:spTree>
    <p:extLst>
      <p:ext uri="{BB962C8B-B14F-4D97-AF65-F5344CB8AC3E}">
        <p14:creationId xmlns:p14="http://schemas.microsoft.com/office/powerpoint/2010/main" val="152757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sellaDiTesto 1"/>
          <p:cNvSpPr txBox="1"/>
          <p:nvPr/>
        </p:nvSpPr>
        <p:spPr>
          <a:xfrm>
            <a:off x="1441939" y="1273830"/>
            <a:ext cx="9538677" cy="861774"/>
          </a:xfrm>
          <a:prstGeom prst="rect">
            <a:avLst/>
          </a:prstGeom>
          <a:noFill/>
        </p:spPr>
        <p:txBody>
          <a:bodyPr wrap="square" rtlCol="0">
            <a:spAutoFit/>
          </a:bodyPr>
          <a:lstStyle/>
          <a:p>
            <a:endParaRPr lang="it-IT" sz="2500" dirty="0">
              <a:solidFill>
                <a:schemeClr val="accent1">
                  <a:lumMod val="50000"/>
                </a:schemeClr>
              </a:solidFill>
            </a:endParaRPr>
          </a:p>
          <a:p>
            <a:endParaRPr lang="it-IT" sz="2500" dirty="0">
              <a:solidFill>
                <a:schemeClr val="accent1">
                  <a:lumMod val="50000"/>
                </a:schemeClr>
              </a:solidFill>
            </a:endParaRPr>
          </a:p>
        </p:txBody>
      </p:sp>
      <p:sp>
        <p:nvSpPr>
          <p:cNvPr id="3" name="Segnaposto numero diapositiva 2">
            <a:extLst>
              <a:ext uri="{FF2B5EF4-FFF2-40B4-BE49-F238E27FC236}">
                <a16:creationId xmlns:a16="http://schemas.microsoft.com/office/drawing/2014/main" id="{9BD30701-457D-0B4B-B6B5-072BDDF3656C}"/>
              </a:ext>
            </a:extLst>
          </p:cNvPr>
          <p:cNvSpPr>
            <a:spLocks noGrp="1"/>
          </p:cNvSpPr>
          <p:nvPr>
            <p:ph type="sldNum" sz="quarter" idx="12"/>
          </p:nvPr>
        </p:nvSpPr>
        <p:spPr/>
        <p:txBody>
          <a:bodyPr/>
          <a:lstStyle/>
          <a:p>
            <a:fld id="{20894FB5-3A48-2C46-8C40-43D9472AF0CB}" type="slidenum">
              <a:rPr lang="it-IT" smtClean="0"/>
              <a:t>8</a:t>
            </a:fld>
            <a:endParaRPr lang="it-IT"/>
          </a:p>
        </p:txBody>
      </p:sp>
      <p:sp>
        <p:nvSpPr>
          <p:cNvPr id="7" name="CasellaDiTesto 6">
            <a:extLst>
              <a:ext uri="{FF2B5EF4-FFF2-40B4-BE49-F238E27FC236}">
                <a16:creationId xmlns:a16="http://schemas.microsoft.com/office/drawing/2014/main" id="{43ADB0A0-128D-464F-A55A-658005F2BEDF}"/>
              </a:ext>
            </a:extLst>
          </p:cNvPr>
          <p:cNvSpPr txBox="1"/>
          <p:nvPr/>
        </p:nvSpPr>
        <p:spPr>
          <a:xfrm>
            <a:off x="262759" y="830318"/>
            <a:ext cx="11310996" cy="5509200"/>
          </a:xfrm>
          <a:prstGeom prst="rect">
            <a:avLst/>
          </a:prstGeom>
          <a:noFill/>
        </p:spPr>
        <p:txBody>
          <a:bodyPr wrap="square" rtlCol="0">
            <a:spAutoFit/>
          </a:bodyPr>
          <a:lstStyle/>
          <a:p>
            <a:pPr algn="ctr"/>
            <a:r>
              <a:rPr lang="it-IT" sz="3200" b="1" dirty="0">
                <a:solidFill>
                  <a:schemeClr val="accent1">
                    <a:lumMod val="75000"/>
                  </a:schemeClr>
                </a:solidFill>
              </a:rPr>
              <a:t>	    </a:t>
            </a:r>
            <a:r>
              <a:rPr lang="it-IT" sz="3200" b="1" u="sng" dirty="0">
                <a:solidFill>
                  <a:schemeClr val="accent1">
                    <a:lumMod val="75000"/>
                  </a:schemeClr>
                </a:solidFill>
              </a:rPr>
              <a:t>ESTENSIONE TEMPORALE DELLA DEROGA</a:t>
            </a:r>
          </a:p>
          <a:p>
            <a:pPr algn="just"/>
            <a:endParaRPr lang="it-IT" sz="3200" b="1" u="sng" dirty="0">
              <a:solidFill>
                <a:schemeClr val="accent1">
                  <a:lumMod val="50000"/>
                </a:schemeClr>
              </a:solidFill>
            </a:endParaRPr>
          </a:p>
          <a:p>
            <a:pPr algn="just"/>
            <a:r>
              <a:rPr lang="it-IT" sz="3200" b="1" dirty="0">
                <a:solidFill>
                  <a:schemeClr val="accent1">
                    <a:lumMod val="50000"/>
                  </a:schemeClr>
                </a:solidFill>
              </a:rPr>
              <a:t>La materia degli appalti pubblici è trattata nel DL semplificazioni COME UNA DISCIPLINA TRANSITORIA TEMPORANEA, CHE SI APPLICA «IN DEROGA»: la deroga consente in altri termini la disapplicazione temporanea del complesso di norme ordinarie. CON LA LEGGE DI CONVERSIONE N. 120/20 IL PERIODO «TRANSITORIO» DI APPLICAZIONE DELLE NORME IN DEROGA E’ STATO ALLUNGATO. </a:t>
            </a:r>
          </a:p>
          <a:p>
            <a:pPr algn="just"/>
            <a:r>
              <a:rPr lang="it-IT" sz="3200" b="1" dirty="0">
                <a:solidFill>
                  <a:schemeClr val="accent1">
                    <a:lumMod val="50000"/>
                  </a:schemeClr>
                </a:solidFill>
                <a:highlight>
                  <a:srgbClr val="FFFF00"/>
                </a:highlight>
              </a:rPr>
              <a:t>DIES A QUO:</a:t>
            </a:r>
            <a:r>
              <a:rPr lang="it-IT" sz="3200" b="1" i="1" dirty="0">
                <a:solidFill>
                  <a:schemeClr val="accent1">
                    <a:lumMod val="50000"/>
                  </a:schemeClr>
                </a:solidFill>
                <a:highlight>
                  <a:srgbClr val="FFFF00"/>
                </a:highlight>
              </a:rPr>
              <a:t> 17 luglio 2020 - </a:t>
            </a:r>
            <a:r>
              <a:rPr lang="it-IT" sz="3200" b="1" dirty="0">
                <a:solidFill>
                  <a:schemeClr val="accent1">
                    <a:lumMod val="50000"/>
                  </a:schemeClr>
                </a:solidFill>
                <a:highlight>
                  <a:srgbClr val="FFFF00"/>
                </a:highlight>
              </a:rPr>
              <a:t>DIES AD QUEM</a:t>
            </a:r>
            <a:r>
              <a:rPr lang="it-IT" sz="3200" b="1" i="1" dirty="0">
                <a:solidFill>
                  <a:schemeClr val="accent1">
                    <a:lumMod val="50000"/>
                  </a:schemeClr>
                </a:solidFill>
                <a:highlight>
                  <a:srgbClr val="FFFF00"/>
                </a:highlight>
              </a:rPr>
              <a:t>: </a:t>
            </a:r>
            <a:r>
              <a:rPr lang="it-IT" sz="3200" b="1" i="1" u="sng" dirty="0">
                <a:solidFill>
                  <a:schemeClr val="accent1">
                    <a:lumMod val="50000"/>
                  </a:schemeClr>
                </a:solidFill>
                <a:highlight>
                  <a:srgbClr val="FFFF00"/>
                </a:highlight>
              </a:rPr>
              <a:t>NON PIU’ </a:t>
            </a:r>
            <a:r>
              <a:rPr lang="it-IT" sz="3200" b="1" i="1" dirty="0">
                <a:solidFill>
                  <a:schemeClr val="accent1">
                    <a:lumMod val="50000"/>
                  </a:schemeClr>
                </a:solidFill>
                <a:highlight>
                  <a:srgbClr val="FFFF00"/>
                </a:highlight>
              </a:rPr>
              <a:t>il 31 luglio 2021, </a:t>
            </a:r>
            <a:r>
              <a:rPr lang="it-IT" sz="3200" b="1" i="1" u="sng" dirty="0">
                <a:solidFill>
                  <a:schemeClr val="accent1">
                    <a:lumMod val="50000"/>
                  </a:schemeClr>
                </a:solidFill>
                <a:highlight>
                  <a:srgbClr val="FFFF00"/>
                </a:highlight>
              </a:rPr>
              <a:t>ma il 31 dicembre 2021</a:t>
            </a:r>
          </a:p>
        </p:txBody>
      </p:sp>
    </p:spTree>
    <p:extLst>
      <p:ext uri="{BB962C8B-B14F-4D97-AF65-F5344CB8AC3E}">
        <p14:creationId xmlns:p14="http://schemas.microsoft.com/office/powerpoint/2010/main" val="4018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1BBFA6B-4B17-8D4B-9D11-D0F8B150E9FA}"/>
              </a:ext>
            </a:extLst>
          </p:cNvPr>
          <p:cNvSpPr>
            <a:spLocks noGrp="1"/>
          </p:cNvSpPr>
          <p:nvPr>
            <p:ph type="sldNum" sz="quarter" idx="12"/>
          </p:nvPr>
        </p:nvSpPr>
        <p:spPr/>
        <p:txBody>
          <a:bodyPr/>
          <a:lstStyle/>
          <a:p>
            <a:fld id="{20894FB5-3A48-2C46-8C40-43D9472AF0CB}" type="slidenum">
              <a:rPr lang="it-IT" smtClean="0"/>
              <a:t>9</a:t>
            </a:fld>
            <a:endParaRPr lang="it-IT"/>
          </a:p>
        </p:txBody>
      </p:sp>
      <p:sp>
        <p:nvSpPr>
          <p:cNvPr id="6" name="Rettangolo 5">
            <a:extLst>
              <a:ext uri="{FF2B5EF4-FFF2-40B4-BE49-F238E27FC236}">
                <a16:creationId xmlns:a16="http://schemas.microsoft.com/office/drawing/2014/main" id="{747B1D33-4F14-7548-BA39-C752B1422632}"/>
              </a:ext>
            </a:extLst>
          </p:cNvPr>
          <p:cNvSpPr/>
          <p:nvPr/>
        </p:nvSpPr>
        <p:spPr>
          <a:xfrm>
            <a:off x="672662" y="1275321"/>
            <a:ext cx="10681138" cy="369332"/>
          </a:xfrm>
          <a:prstGeom prst="rect">
            <a:avLst/>
          </a:prstGeom>
        </p:spPr>
        <p:txBody>
          <a:bodyPr wrap="square">
            <a:spAutoFit/>
          </a:bodyPr>
          <a:lstStyle/>
          <a:p>
            <a:pPr algn="just"/>
            <a:r>
              <a:rPr lang="it-IT" b="1" i="1" u="sng" dirty="0">
                <a:solidFill>
                  <a:schemeClr val="accent1">
                    <a:lumMod val="75000"/>
                  </a:schemeClr>
                </a:solidFill>
              </a:rPr>
              <a:t> </a:t>
            </a:r>
          </a:p>
        </p:txBody>
      </p:sp>
      <p:pic>
        <p:nvPicPr>
          <p:cNvPr id="8193" name="Picture 1" descr="page10image46914496">
            <a:extLst>
              <a:ext uri="{FF2B5EF4-FFF2-40B4-BE49-F238E27FC236}">
                <a16:creationId xmlns:a16="http://schemas.microsoft.com/office/drawing/2014/main" id="{C888E8A1-EF6F-4449-8531-D447883E6B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986" y="7819696"/>
            <a:ext cx="9004300" cy="430530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45ACF285-6914-824B-83F3-0B1DB17654A0}"/>
              </a:ext>
            </a:extLst>
          </p:cNvPr>
          <p:cNvSpPr txBox="1"/>
          <p:nvPr/>
        </p:nvSpPr>
        <p:spPr>
          <a:xfrm>
            <a:off x="838200" y="864326"/>
            <a:ext cx="10813568" cy="5262979"/>
          </a:xfrm>
          <a:prstGeom prst="rect">
            <a:avLst/>
          </a:prstGeom>
          <a:noFill/>
        </p:spPr>
        <p:txBody>
          <a:bodyPr wrap="square" rtlCol="0">
            <a:spAutoFit/>
          </a:bodyPr>
          <a:lstStyle/>
          <a:p>
            <a:pPr algn="just"/>
            <a:endParaRPr lang="it-IT" sz="2800" b="1" dirty="0">
              <a:solidFill>
                <a:schemeClr val="accent1">
                  <a:lumMod val="75000"/>
                </a:schemeClr>
              </a:solidFill>
            </a:endParaRPr>
          </a:p>
          <a:p>
            <a:pPr algn="just"/>
            <a:r>
              <a:rPr lang="it-IT" sz="2800" b="1" dirty="0">
                <a:solidFill>
                  <a:schemeClr val="accent1">
                    <a:lumMod val="50000"/>
                  </a:schemeClr>
                </a:solidFill>
              </a:rPr>
              <a:t>In altri termini, il DL semplificazioni introduce alcune modifiche «ordinamentali» ed altre invece  «derogatorie» o di doppio binario.</a:t>
            </a:r>
          </a:p>
          <a:p>
            <a:pPr algn="just"/>
            <a:r>
              <a:rPr lang="it-IT" sz="2800" b="1" dirty="0">
                <a:solidFill>
                  <a:schemeClr val="accent1">
                    <a:lumMod val="50000"/>
                  </a:schemeClr>
                </a:solidFill>
              </a:rPr>
              <a:t>Obiettivo del Legislatore è quello di introdurre un meccanismo acceleratorio: in quest’ottica vanno anche lette le norme che impongono al RUP una tempistica strettissima per la conclusione dei procedimenti (due mesi affidamento diretto-quattro mesi </a:t>
            </a:r>
            <a:r>
              <a:rPr lang="it-IT" sz="2800" b="1" dirty="0" err="1">
                <a:solidFill>
                  <a:schemeClr val="accent1">
                    <a:lumMod val="50000"/>
                  </a:schemeClr>
                </a:solidFill>
              </a:rPr>
              <a:t>proc</a:t>
            </a:r>
            <a:r>
              <a:rPr lang="it-IT" sz="2800" b="1" dirty="0">
                <a:solidFill>
                  <a:schemeClr val="accent1">
                    <a:lumMod val="50000"/>
                  </a:schemeClr>
                </a:solidFill>
              </a:rPr>
              <a:t>. negoziata- sei mesi procedura aperta).</a:t>
            </a:r>
          </a:p>
          <a:p>
            <a:pPr algn="just"/>
            <a:r>
              <a:rPr lang="it-IT" sz="2800" b="1" dirty="0">
                <a:solidFill>
                  <a:schemeClr val="accent1">
                    <a:lumMod val="50000"/>
                  </a:schemeClr>
                </a:solidFill>
              </a:rPr>
              <a:t>Questioni APERTE:  le nuove regole si affiancano o si sovrappongono alle regole ordinarie previste dal Codice Appalti?</a:t>
            </a:r>
          </a:p>
          <a:p>
            <a:pPr algn="just"/>
            <a:r>
              <a:rPr lang="it-IT" sz="2800" b="1" dirty="0">
                <a:solidFill>
                  <a:schemeClr val="accent1">
                    <a:lumMod val="50000"/>
                  </a:schemeClr>
                </a:solidFill>
              </a:rPr>
              <a:t>L’utilizzo delle procedure acceleratorie previste nel DL Semplificazioni è un’opzione o una scelta obbligata per le stazioni appaltanti? </a:t>
            </a:r>
          </a:p>
        </p:txBody>
      </p:sp>
    </p:spTree>
    <p:extLst>
      <p:ext uri="{BB962C8B-B14F-4D97-AF65-F5344CB8AC3E}">
        <p14:creationId xmlns:p14="http://schemas.microsoft.com/office/powerpoint/2010/main" val="238581118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3361</TotalTime>
  <Words>6124</Words>
  <Application>Microsoft Macintosh PowerPoint</Application>
  <PresentationFormat>Widescreen</PresentationFormat>
  <Paragraphs>242</Paragraphs>
  <Slides>44</Slides>
  <Notes>28</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44</vt:i4>
      </vt:variant>
    </vt:vector>
  </HeadingPairs>
  <TitlesOfParts>
    <vt:vector size="50" baseType="lpstr">
      <vt:lpstr>Arial</vt:lpstr>
      <vt:lpstr>ArialMT</vt:lpstr>
      <vt:lpstr>Calibri</vt:lpstr>
      <vt:lpstr>Calibri Light</vt:lpstr>
      <vt:lpstr>Verdana</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Caterina Malara</cp:lastModifiedBy>
  <cp:revision>217</cp:revision>
  <dcterms:created xsi:type="dcterms:W3CDTF">2018-10-30T22:20:15Z</dcterms:created>
  <dcterms:modified xsi:type="dcterms:W3CDTF">2020-10-01T07:55:57Z</dcterms:modified>
</cp:coreProperties>
</file>